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ango AC" charset="1" panose="00000000000000000000"/>
      <p:regular r:id="rId20"/>
    </p:embeddedFont>
    <p:embeddedFont>
      <p:font typeface="Balsamiq Sans" charset="1" panose="02000603000000000000"/>
      <p:regular r:id="rId21"/>
    </p:embeddedFont>
    <p:embeddedFont>
      <p:font typeface="Balsamiq Sans Bold" charset="1" panose="02000603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1.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media/image20.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3" Target="../media/image2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13" Target="../media/image59.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683180">
            <a:off x="-1448650" y="5376535"/>
            <a:ext cx="6460612" cy="5548051"/>
          </a:xfrm>
          <a:custGeom>
            <a:avLst/>
            <a:gdLst/>
            <a:ahLst/>
            <a:cxnLst/>
            <a:rect r="r" b="b" t="t" l="l"/>
            <a:pathLst>
              <a:path h="5548051" w="6460612">
                <a:moveTo>
                  <a:pt x="0" y="0"/>
                </a:moveTo>
                <a:lnTo>
                  <a:pt x="6460612" y="0"/>
                </a:lnTo>
                <a:lnTo>
                  <a:pt x="6460612" y="5548051"/>
                </a:lnTo>
                <a:lnTo>
                  <a:pt x="0" y="5548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66806" y="723266"/>
            <a:ext cx="16262321" cy="8359154"/>
            <a:chOff x="0" y="0"/>
            <a:chExt cx="5717879" cy="2939103"/>
          </a:xfrm>
        </p:grpSpPr>
        <p:sp>
          <p:nvSpPr>
            <p:cNvPr name="Freeform 4" id="4"/>
            <p:cNvSpPr/>
            <p:nvPr/>
          </p:nvSpPr>
          <p:spPr>
            <a:xfrm flipH="false" flipV="false" rot="0">
              <a:off x="0" y="0"/>
              <a:ext cx="5717879" cy="2939103"/>
            </a:xfrm>
            <a:custGeom>
              <a:avLst/>
              <a:gdLst/>
              <a:ahLst/>
              <a:cxnLst/>
              <a:rect r="r" b="b" t="t" l="l"/>
              <a:pathLst>
                <a:path h="2939103" w="5717879">
                  <a:moveTo>
                    <a:pt x="44750" y="0"/>
                  </a:moveTo>
                  <a:lnTo>
                    <a:pt x="5673129" y="0"/>
                  </a:lnTo>
                  <a:cubicBezTo>
                    <a:pt x="5697844" y="0"/>
                    <a:pt x="5717879" y="20035"/>
                    <a:pt x="5717879" y="44750"/>
                  </a:cubicBezTo>
                  <a:lnTo>
                    <a:pt x="5717879" y="2894352"/>
                  </a:lnTo>
                  <a:cubicBezTo>
                    <a:pt x="5717879" y="2919067"/>
                    <a:pt x="5697844" y="2939103"/>
                    <a:pt x="5673129" y="2939103"/>
                  </a:cubicBezTo>
                  <a:lnTo>
                    <a:pt x="44750" y="2939103"/>
                  </a:lnTo>
                  <a:cubicBezTo>
                    <a:pt x="20035" y="2939103"/>
                    <a:pt x="0" y="2919067"/>
                    <a:pt x="0" y="2894352"/>
                  </a:cubicBezTo>
                  <a:lnTo>
                    <a:pt x="0" y="44750"/>
                  </a:lnTo>
                  <a:cubicBezTo>
                    <a:pt x="0" y="20035"/>
                    <a:pt x="20035" y="0"/>
                    <a:pt x="44750" y="0"/>
                  </a:cubicBezTo>
                  <a:close/>
                </a:path>
              </a:pathLst>
            </a:custGeom>
            <a:solidFill>
              <a:srgbClr val="74C69D"/>
            </a:solidFill>
          </p:spPr>
        </p:sp>
        <p:sp>
          <p:nvSpPr>
            <p:cNvPr name="TextBox 5" id="5"/>
            <p:cNvSpPr txBox="true"/>
            <p:nvPr/>
          </p:nvSpPr>
          <p:spPr>
            <a:xfrm>
              <a:off x="0" y="0"/>
              <a:ext cx="5717879" cy="2939103"/>
            </a:xfrm>
            <a:prstGeom prst="rect">
              <a:avLst/>
            </a:prstGeom>
          </p:spPr>
          <p:txBody>
            <a:bodyPr anchor="ctr" rtlCol="false" tIns="38053" lIns="38053" bIns="38053" rIns="38053"/>
            <a:lstStyle/>
            <a:p>
              <a:pPr algn="ctr">
                <a:lnSpc>
                  <a:spcPts val="2085"/>
                </a:lnSpc>
              </a:pPr>
            </a:p>
          </p:txBody>
        </p:sp>
      </p:grpSp>
      <p:sp>
        <p:nvSpPr>
          <p:cNvPr name="Freeform 6" id="6"/>
          <p:cNvSpPr/>
          <p:nvPr/>
        </p:nvSpPr>
        <p:spPr>
          <a:xfrm flipH="false" flipV="false" rot="-5979393">
            <a:off x="14062835" y="-989545"/>
            <a:ext cx="5175767" cy="4444690"/>
          </a:xfrm>
          <a:custGeom>
            <a:avLst/>
            <a:gdLst/>
            <a:ahLst/>
            <a:cxnLst/>
            <a:rect r="r" b="b" t="t" l="l"/>
            <a:pathLst>
              <a:path h="4444690" w="5175767">
                <a:moveTo>
                  <a:pt x="0" y="0"/>
                </a:moveTo>
                <a:lnTo>
                  <a:pt x="5175766" y="0"/>
                </a:lnTo>
                <a:lnTo>
                  <a:pt x="5175766" y="4444690"/>
                </a:lnTo>
                <a:lnTo>
                  <a:pt x="0" y="4444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388294">
            <a:off x="10529357" y="7108320"/>
            <a:ext cx="1768948" cy="7315200"/>
          </a:xfrm>
          <a:custGeom>
            <a:avLst/>
            <a:gdLst/>
            <a:ahLst/>
            <a:cxnLst/>
            <a:rect r="r" b="b" t="t" l="l"/>
            <a:pathLst>
              <a:path h="7315200" w="1768948">
                <a:moveTo>
                  <a:pt x="0" y="0"/>
                </a:moveTo>
                <a:lnTo>
                  <a:pt x="1768948" y="0"/>
                </a:lnTo>
                <a:lnTo>
                  <a:pt x="1768948" y="7315200"/>
                </a:lnTo>
                <a:lnTo>
                  <a:pt x="0" y="7315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39345">
            <a:off x="7864530" y="7098342"/>
            <a:ext cx="2576509" cy="5601106"/>
          </a:xfrm>
          <a:custGeom>
            <a:avLst/>
            <a:gdLst/>
            <a:ahLst/>
            <a:cxnLst/>
            <a:rect r="r" b="b" t="t" l="l"/>
            <a:pathLst>
              <a:path h="5601106" w="2576509">
                <a:moveTo>
                  <a:pt x="0" y="0"/>
                </a:moveTo>
                <a:lnTo>
                  <a:pt x="2576508" y="0"/>
                </a:lnTo>
                <a:lnTo>
                  <a:pt x="2576508" y="5601106"/>
                </a:lnTo>
                <a:lnTo>
                  <a:pt x="0" y="56011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782208">
            <a:off x="6498619" y="6924170"/>
            <a:ext cx="1210333" cy="7315200"/>
          </a:xfrm>
          <a:custGeom>
            <a:avLst/>
            <a:gdLst/>
            <a:ahLst/>
            <a:cxnLst/>
            <a:rect r="r" b="b" t="t" l="l"/>
            <a:pathLst>
              <a:path h="7315200" w="1210333">
                <a:moveTo>
                  <a:pt x="1210333" y="0"/>
                </a:moveTo>
                <a:lnTo>
                  <a:pt x="0" y="0"/>
                </a:lnTo>
                <a:lnTo>
                  <a:pt x="0" y="7315200"/>
                </a:lnTo>
                <a:lnTo>
                  <a:pt x="1210333" y="7315200"/>
                </a:lnTo>
                <a:lnTo>
                  <a:pt x="121033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155237">
            <a:off x="12581387" y="7903349"/>
            <a:ext cx="3503364" cy="3172137"/>
          </a:xfrm>
          <a:custGeom>
            <a:avLst/>
            <a:gdLst/>
            <a:ahLst/>
            <a:cxnLst/>
            <a:rect r="r" b="b" t="t" l="l"/>
            <a:pathLst>
              <a:path h="3172137" w="3503364">
                <a:moveTo>
                  <a:pt x="0" y="0"/>
                </a:moveTo>
                <a:lnTo>
                  <a:pt x="3503364" y="0"/>
                </a:lnTo>
                <a:lnTo>
                  <a:pt x="3503364" y="3172137"/>
                </a:lnTo>
                <a:lnTo>
                  <a:pt x="0" y="31721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341952">
            <a:off x="5093049" y="6765835"/>
            <a:ext cx="1059671" cy="8446651"/>
          </a:xfrm>
          <a:custGeom>
            <a:avLst/>
            <a:gdLst/>
            <a:ahLst/>
            <a:cxnLst/>
            <a:rect r="r" b="b" t="t" l="l"/>
            <a:pathLst>
              <a:path h="8446651" w="1059671">
                <a:moveTo>
                  <a:pt x="0" y="0"/>
                </a:moveTo>
                <a:lnTo>
                  <a:pt x="1059671" y="0"/>
                </a:lnTo>
                <a:lnTo>
                  <a:pt x="1059671" y="8446651"/>
                </a:lnTo>
                <a:lnTo>
                  <a:pt x="0" y="84466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915857">
            <a:off x="-490373" y="208626"/>
            <a:ext cx="3038145" cy="2179869"/>
          </a:xfrm>
          <a:custGeom>
            <a:avLst/>
            <a:gdLst/>
            <a:ahLst/>
            <a:cxnLst/>
            <a:rect r="r" b="b" t="t" l="l"/>
            <a:pathLst>
              <a:path h="2179869" w="3038145">
                <a:moveTo>
                  <a:pt x="0" y="0"/>
                </a:moveTo>
                <a:lnTo>
                  <a:pt x="3038146" y="0"/>
                </a:lnTo>
                <a:lnTo>
                  <a:pt x="3038146" y="2179869"/>
                </a:lnTo>
                <a:lnTo>
                  <a:pt x="0" y="21798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058254">
            <a:off x="14839907" y="7400364"/>
            <a:ext cx="5108547" cy="3065128"/>
          </a:xfrm>
          <a:custGeom>
            <a:avLst/>
            <a:gdLst/>
            <a:ahLst/>
            <a:cxnLst/>
            <a:rect r="r" b="b" t="t" l="l"/>
            <a:pathLst>
              <a:path h="3065128" w="5108547">
                <a:moveTo>
                  <a:pt x="0" y="0"/>
                </a:moveTo>
                <a:lnTo>
                  <a:pt x="5108548" y="0"/>
                </a:lnTo>
                <a:lnTo>
                  <a:pt x="5108548" y="3065128"/>
                </a:lnTo>
                <a:lnTo>
                  <a:pt x="0" y="30651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true" flipV="false" rot="1629369">
            <a:off x="-694558" y="7287685"/>
            <a:ext cx="4891952" cy="3589470"/>
          </a:xfrm>
          <a:custGeom>
            <a:avLst/>
            <a:gdLst/>
            <a:ahLst/>
            <a:cxnLst/>
            <a:rect r="r" b="b" t="t" l="l"/>
            <a:pathLst>
              <a:path h="3589470" w="4891952">
                <a:moveTo>
                  <a:pt x="4891952" y="0"/>
                </a:moveTo>
                <a:lnTo>
                  <a:pt x="0" y="0"/>
                </a:lnTo>
                <a:lnTo>
                  <a:pt x="0" y="3589470"/>
                </a:lnTo>
                <a:lnTo>
                  <a:pt x="4891952" y="3589470"/>
                </a:lnTo>
                <a:lnTo>
                  <a:pt x="4891952"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1846870">
            <a:off x="14123731" y="2475382"/>
            <a:ext cx="2616848" cy="1920112"/>
          </a:xfrm>
          <a:custGeom>
            <a:avLst/>
            <a:gdLst/>
            <a:ahLst/>
            <a:cxnLst/>
            <a:rect r="r" b="b" t="t" l="l"/>
            <a:pathLst>
              <a:path h="1920112" w="2616848">
                <a:moveTo>
                  <a:pt x="0" y="0"/>
                </a:moveTo>
                <a:lnTo>
                  <a:pt x="2616848" y="0"/>
                </a:lnTo>
                <a:lnTo>
                  <a:pt x="2616848" y="1920112"/>
                </a:lnTo>
                <a:lnTo>
                  <a:pt x="0" y="192011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5856137" y="723266"/>
            <a:ext cx="2495298" cy="1319060"/>
          </a:xfrm>
          <a:custGeom>
            <a:avLst/>
            <a:gdLst/>
            <a:ahLst/>
            <a:cxnLst/>
            <a:rect r="r" b="b" t="t" l="l"/>
            <a:pathLst>
              <a:path h="1319060" w="2495298">
                <a:moveTo>
                  <a:pt x="0" y="0"/>
                </a:moveTo>
                <a:lnTo>
                  <a:pt x="2495297" y="0"/>
                </a:lnTo>
                <a:lnTo>
                  <a:pt x="2495297" y="1319060"/>
                </a:lnTo>
                <a:lnTo>
                  <a:pt x="0" y="1319060"/>
                </a:lnTo>
                <a:lnTo>
                  <a:pt x="0" y="0"/>
                </a:lnTo>
                <a:close/>
              </a:path>
            </a:pathLst>
          </a:custGeom>
          <a:blipFill>
            <a:blip r:embed="rId20"/>
            <a:stretch>
              <a:fillRect l="0" t="-48177" r="0" b="-58957"/>
            </a:stretch>
          </a:blipFill>
        </p:spPr>
      </p:sp>
      <p:sp>
        <p:nvSpPr>
          <p:cNvPr name="TextBox 17" id="17"/>
          <p:cNvSpPr txBox="true"/>
          <p:nvPr/>
        </p:nvSpPr>
        <p:spPr>
          <a:xfrm rot="0">
            <a:off x="2910374" y="3572889"/>
            <a:ext cx="11216100" cy="1356960"/>
          </a:xfrm>
          <a:prstGeom prst="rect">
            <a:avLst/>
          </a:prstGeom>
        </p:spPr>
        <p:txBody>
          <a:bodyPr anchor="t" rtlCol="false" tIns="0" lIns="0" bIns="0" rIns="0">
            <a:spAutoFit/>
          </a:bodyPr>
          <a:lstStyle/>
          <a:p>
            <a:pPr algn="ctr" marL="0" indent="0" lvl="0">
              <a:lnSpc>
                <a:spcPts val="9331"/>
              </a:lnSpc>
            </a:pPr>
            <a:r>
              <a:rPr lang="en-US" sz="8406" spc="-151">
                <a:solidFill>
                  <a:srgbClr val="FFFFFF"/>
                </a:solidFill>
                <a:latin typeface="Mango AC"/>
                <a:ea typeface="Mango AC"/>
                <a:cs typeface="Mango AC"/>
                <a:sym typeface="Mango AC"/>
              </a:rPr>
              <a:t>DENTAL CLINIC APP</a:t>
            </a:r>
          </a:p>
        </p:txBody>
      </p:sp>
      <p:sp>
        <p:nvSpPr>
          <p:cNvPr name="TextBox 18" id="18"/>
          <p:cNvSpPr txBox="true"/>
          <p:nvPr/>
        </p:nvSpPr>
        <p:spPr>
          <a:xfrm rot="0">
            <a:off x="3587475" y="2071878"/>
            <a:ext cx="9939250" cy="1855682"/>
          </a:xfrm>
          <a:prstGeom prst="rect">
            <a:avLst/>
          </a:prstGeom>
        </p:spPr>
        <p:txBody>
          <a:bodyPr anchor="t" rtlCol="false" tIns="0" lIns="0" bIns="0" rIns="0">
            <a:spAutoFit/>
          </a:bodyPr>
          <a:lstStyle/>
          <a:p>
            <a:pPr algn="ctr" marL="0" indent="0" lvl="0">
              <a:lnSpc>
                <a:spcPts val="12756"/>
              </a:lnSpc>
            </a:pPr>
            <a:r>
              <a:rPr lang="en-US" sz="11492" spc="-206">
                <a:solidFill>
                  <a:srgbClr val="FFFFFF"/>
                </a:solidFill>
                <a:latin typeface="Mango AC"/>
                <a:ea typeface="Mango AC"/>
                <a:cs typeface="Mango AC"/>
                <a:sym typeface="Mango AC"/>
              </a:rPr>
              <a:t>NEW SMILE</a:t>
            </a:r>
          </a:p>
        </p:txBody>
      </p:sp>
      <p:sp>
        <p:nvSpPr>
          <p:cNvPr name="TextBox 19" id="19"/>
          <p:cNvSpPr txBox="true"/>
          <p:nvPr/>
        </p:nvSpPr>
        <p:spPr>
          <a:xfrm rot="0">
            <a:off x="7719920" y="1038225"/>
            <a:ext cx="2402824" cy="698667"/>
          </a:xfrm>
          <a:prstGeom prst="rect">
            <a:avLst/>
          </a:prstGeom>
        </p:spPr>
        <p:txBody>
          <a:bodyPr anchor="t" rtlCol="false" tIns="0" lIns="0" bIns="0" rIns="0">
            <a:spAutoFit/>
          </a:bodyPr>
          <a:lstStyle/>
          <a:p>
            <a:pPr algn="l" marL="0" indent="0" lvl="0">
              <a:lnSpc>
                <a:spcPts val="2767"/>
              </a:lnSpc>
            </a:pPr>
            <a:r>
              <a:rPr lang="en-US" sz="2385" spc="143">
                <a:solidFill>
                  <a:srgbClr val="FFFFFF"/>
                </a:solidFill>
                <a:latin typeface="Balsamiq Sans"/>
                <a:ea typeface="Balsamiq Sans"/>
                <a:cs typeface="Balsamiq Sans"/>
                <a:sym typeface="Balsamiq Sans"/>
              </a:rPr>
              <a:t>NEW SMILE Dental Clinic</a:t>
            </a:r>
          </a:p>
        </p:txBody>
      </p:sp>
      <p:sp>
        <p:nvSpPr>
          <p:cNvPr name="TextBox 20" id="20"/>
          <p:cNvSpPr txBox="true"/>
          <p:nvPr/>
        </p:nvSpPr>
        <p:spPr>
          <a:xfrm rot="0">
            <a:off x="2275860" y="5425149"/>
            <a:ext cx="5776860" cy="1764792"/>
          </a:xfrm>
          <a:prstGeom prst="rect">
            <a:avLst/>
          </a:prstGeom>
        </p:spPr>
        <p:txBody>
          <a:bodyPr anchor="t" rtlCol="false" tIns="0" lIns="0" bIns="0" rIns="0">
            <a:spAutoFit/>
          </a:bodyPr>
          <a:lstStyle/>
          <a:p>
            <a:pPr algn="l">
              <a:lnSpc>
                <a:spcPts val="2783"/>
              </a:lnSpc>
            </a:pPr>
            <a:r>
              <a:rPr lang="en-US" sz="2400" spc="144" b="true">
                <a:solidFill>
                  <a:srgbClr val="FFFFFF"/>
                </a:solidFill>
                <a:latin typeface="Balsamiq Sans Bold"/>
                <a:ea typeface="Balsamiq Sans Bold"/>
                <a:cs typeface="Balsamiq Sans Bold"/>
                <a:sym typeface="Balsamiq Sans Bold"/>
              </a:rPr>
              <a:t>Team Members</a:t>
            </a:r>
          </a:p>
          <a:p>
            <a:pPr algn="l">
              <a:lnSpc>
                <a:spcPts val="2783"/>
              </a:lnSpc>
            </a:pPr>
            <a:r>
              <a:rPr lang="en-US" sz="2400" spc="144">
                <a:solidFill>
                  <a:srgbClr val="FFFFFF"/>
                </a:solidFill>
                <a:latin typeface="Balsamiq Sans"/>
                <a:ea typeface="Balsamiq Sans"/>
                <a:cs typeface="Balsamiq Sans"/>
                <a:sym typeface="Balsamiq Sans"/>
              </a:rPr>
              <a:t>Anisa Marshanda Soeun-202400156</a:t>
            </a:r>
          </a:p>
          <a:p>
            <a:pPr algn="l">
              <a:lnSpc>
                <a:spcPts val="2783"/>
              </a:lnSpc>
            </a:pPr>
            <a:r>
              <a:rPr lang="en-US" sz="2400" spc="144">
                <a:solidFill>
                  <a:srgbClr val="FFFFFF"/>
                </a:solidFill>
                <a:latin typeface="Balsamiq Sans"/>
                <a:ea typeface="Balsamiq Sans"/>
                <a:cs typeface="Balsamiq Sans"/>
                <a:sym typeface="Balsamiq Sans"/>
              </a:rPr>
              <a:t>Saw Eh Thalay Htoo-202300150</a:t>
            </a:r>
          </a:p>
          <a:p>
            <a:pPr algn="l" marL="0" indent="0" lvl="0">
              <a:lnSpc>
                <a:spcPts val="2783"/>
              </a:lnSpc>
            </a:pPr>
            <a:r>
              <a:rPr lang="en-US" sz="2400" spc="144">
                <a:solidFill>
                  <a:srgbClr val="FFFFFF"/>
                </a:solidFill>
                <a:latin typeface="Balsamiq Sans"/>
                <a:ea typeface="Balsamiq Sans"/>
                <a:cs typeface="Balsamiq Sans"/>
                <a:sym typeface="Balsamiq Sans"/>
              </a:rPr>
              <a:t>Khin Thitsar Thant - 202300141</a:t>
            </a:r>
          </a:p>
          <a:p>
            <a:pPr algn="l" marL="0" indent="0" lvl="0">
              <a:lnSpc>
                <a:spcPts val="2783"/>
              </a:lnSpc>
            </a:pPr>
          </a:p>
        </p:txBody>
      </p:sp>
      <p:sp>
        <p:nvSpPr>
          <p:cNvPr name="TextBox 21" id="21"/>
          <p:cNvSpPr txBox="true"/>
          <p:nvPr/>
        </p:nvSpPr>
        <p:spPr>
          <a:xfrm rot="0">
            <a:off x="9042299" y="5758524"/>
            <a:ext cx="8578264" cy="1412367"/>
          </a:xfrm>
          <a:prstGeom prst="rect">
            <a:avLst/>
          </a:prstGeom>
        </p:spPr>
        <p:txBody>
          <a:bodyPr anchor="t" rtlCol="false" tIns="0" lIns="0" bIns="0" rIns="0">
            <a:spAutoFit/>
          </a:bodyPr>
          <a:lstStyle/>
          <a:p>
            <a:pPr algn="l">
              <a:lnSpc>
                <a:spcPts val="2783"/>
              </a:lnSpc>
            </a:pPr>
            <a:r>
              <a:rPr lang="en-US" sz="2400" spc="144" b="true">
                <a:solidFill>
                  <a:srgbClr val="FFFFFF"/>
                </a:solidFill>
                <a:latin typeface="Balsamiq Sans Bold"/>
                <a:ea typeface="Balsamiq Sans Bold"/>
                <a:cs typeface="Balsamiq Sans Bold"/>
                <a:sym typeface="Balsamiq Sans Bold"/>
              </a:rPr>
              <a:t>Course - </a:t>
            </a:r>
            <a:r>
              <a:rPr lang="en-US" sz="2400" spc="144">
                <a:solidFill>
                  <a:srgbClr val="FFFFFF"/>
                </a:solidFill>
                <a:latin typeface="Balsamiq Sans"/>
                <a:ea typeface="Balsamiq Sans"/>
                <a:cs typeface="Balsamiq Sans"/>
                <a:sym typeface="Balsamiq Sans"/>
              </a:rPr>
              <a:t>IT 124 Human-Computer Interaction</a:t>
            </a:r>
          </a:p>
          <a:p>
            <a:pPr algn="l">
              <a:lnSpc>
                <a:spcPts val="2783"/>
              </a:lnSpc>
            </a:pPr>
            <a:r>
              <a:rPr lang="en-US" sz="2400" spc="144" b="true">
                <a:solidFill>
                  <a:srgbClr val="FFFFFF"/>
                </a:solidFill>
                <a:latin typeface="Balsamiq Sans Bold"/>
                <a:ea typeface="Balsamiq Sans Bold"/>
                <a:cs typeface="Balsamiq Sans Bold"/>
                <a:sym typeface="Balsamiq Sans Bold"/>
              </a:rPr>
              <a:t>Lecturer Name - </a:t>
            </a:r>
            <a:r>
              <a:rPr lang="en-US" sz="2400" spc="144">
                <a:solidFill>
                  <a:srgbClr val="FFFFFF"/>
                </a:solidFill>
                <a:latin typeface="Balsamiq Sans"/>
                <a:ea typeface="Balsamiq Sans"/>
                <a:cs typeface="Balsamiq Sans"/>
                <a:sym typeface="Balsamiq Sans"/>
              </a:rPr>
              <a:t>Dr. Gakwaya Nkundimana Joel</a:t>
            </a:r>
          </a:p>
          <a:p>
            <a:pPr algn="l">
              <a:lnSpc>
                <a:spcPts val="2783"/>
              </a:lnSpc>
            </a:pPr>
            <a:r>
              <a:rPr lang="en-US" sz="2400" spc="144" b="true">
                <a:solidFill>
                  <a:srgbClr val="FFFFFF"/>
                </a:solidFill>
                <a:latin typeface="Balsamiq Sans Bold"/>
                <a:ea typeface="Balsamiq Sans Bold"/>
                <a:cs typeface="Balsamiq Sans Bold"/>
                <a:sym typeface="Balsamiq Sans Bold"/>
              </a:rPr>
              <a:t>Submission Date</a:t>
            </a:r>
            <a:r>
              <a:rPr lang="en-US" sz="2400" spc="144">
                <a:solidFill>
                  <a:srgbClr val="FFFFFF"/>
                </a:solidFill>
                <a:latin typeface="Balsamiq Sans"/>
                <a:ea typeface="Balsamiq Sans"/>
                <a:cs typeface="Balsamiq Sans"/>
                <a:sym typeface="Balsamiq Sans"/>
              </a:rPr>
              <a:t> - 05-May-2025</a:t>
            </a:r>
          </a:p>
          <a:p>
            <a:pPr algn="l" marL="0" indent="0" lvl="0">
              <a:lnSpc>
                <a:spcPts val="278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2398" y="3210610"/>
            <a:ext cx="9741848" cy="4035067"/>
          </a:xfrm>
          <a:prstGeom prst="rect">
            <a:avLst/>
          </a:prstGeom>
        </p:spPr>
        <p:txBody>
          <a:bodyPr anchor="t" rtlCol="false" tIns="0" lIns="0" bIns="0" rIns="0">
            <a:spAutoFit/>
          </a:bodyPr>
          <a:lstStyle/>
          <a:p>
            <a:pPr algn="l">
              <a:lnSpc>
                <a:spcPts val="3543"/>
              </a:lnSpc>
            </a:pPr>
            <a:r>
              <a:rPr lang="en-US" sz="3054" spc="183">
                <a:solidFill>
                  <a:srgbClr val="285741"/>
                </a:solidFill>
                <a:latin typeface="Balsamiq Sans"/>
                <a:ea typeface="Balsamiq Sans"/>
                <a:cs typeface="Balsamiq Sans"/>
                <a:sym typeface="Balsamiq Sans"/>
              </a:rPr>
              <a:t>🖼️ High-Fidelity Design in Figma</a:t>
            </a:r>
          </a:p>
          <a:p>
            <a:pPr algn="l" marL="659477" indent="-329738" lvl="1">
              <a:lnSpc>
                <a:spcPts val="3543"/>
              </a:lnSpc>
              <a:buFont typeface="Arial"/>
              <a:buChar char="•"/>
            </a:pPr>
            <a:r>
              <a:rPr lang="en-US" sz="3054" spc="183">
                <a:solidFill>
                  <a:srgbClr val="52B788"/>
                </a:solidFill>
                <a:latin typeface="Balsamiq Sans"/>
                <a:ea typeface="Balsamiq Sans"/>
                <a:cs typeface="Balsamiq Sans"/>
                <a:sym typeface="Balsamiq Sans"/>
              </a:rPr>
              <a:t>All screens were created using Figma based on user feedback and HCI principles</a:t>
            </a:r>
          </a:p>
          <a:p>
            <a:pPr algn="l" marL="659477" indent="-329738" lvl="1">
              <a:lnSpc>
                <a:spcPts val="3543"/>
              </a:lnSpc>
              <a:buFont typeface="Arial"/>
              <a:buChar char="•"/>
            </a:pPr>
            <a:r>
              <a:rPr lang="en-US" sz="3054" spc="183">
                <a:solidFill>
                  <a:srgbClr val="52B788"/>
                </a:solidFill>
                <a:latin typeface="Balsamiq Sans"/>
                <a:ea typeface="Balsamiq Sans"/>
                <a:cs typeface="Balsamiq Sans"/>
                <a:sym typeface="Balsamiq Sans"/>
              </a:rPr>
              <a:t>Features a clean layout, easy navigation, and a mobile-friendly interface</a:t>
            </a:r>
          </a:p>
          <a:p>
            <a:pPr algn="l" marL="659477" indent="-329738" lvl="1">
              <a:lnSpc>
                <a:spcPts val="3543"/>
              </a:lnSpc>
              <a:buFont typeface="Arial"/>
              <a:buChar char="•"/>
            </a:pPr>
            <a:r>
              <a:rPr lang="en-US" sz="3054" spc="183">
                <a:solidFill>
                  <a:srgbClr val="52B788"/>
                </a:solidFill>
                <a:latin typeface="Balsamiq Sans"/>
                <a:ea typeface="Balsamiq Sans"/>
                <a:cs typeface="Balsamiq Sans"/>
                <a:sym typeface="Balsamiq Sans"/>
              </a:rPr>
              <a:t>Includes all core pages: Home, Login/Sign up, Contact Us, Find Specialist, Booking, Confirmation, and Profile</a:t>
            </a:r>
          </a:p>
          <a:p>
            <a:pPr algn="l" marL="0" indent="0" lvl="0">
              <a:lnSpc>
                <a:spcPts val="3543"/>
              </a:lnSpc>
            </a:pPr>
          </a:p>
        </p:txBody>
      </p:sp>
      <p:grpSp>
        <p:nvGrpSpPr>
          <p:cNvPr name="Group 3" id="3"/>
          <p:cNvGrpSpPr/>
          <p:nvPr/>
        </p:nvGrpSpPr>
        <p:grpSpPr>
          <a:xfrm rot="0">
            <a:off x="-3908492" y="9258300"/>
            <a:ext cx="23268883" cy="5305177"/>
            <a:chOff x="0" y="0"/>
            <a:chExt cx="8181406" cy="1865316"/>
          </a:xfrm>
        </p:grpSpPr>
        <p:sp>
          <p:nvSpPr>
            <p:cNvPr name="Freeform 4" id="4"/>
            <p:cNvSpPr/>
            <p:nvPr/>
          </p:nvSpPr>
          <p:spPr>
            <a:xfrm flipH="false" flipV="false" rot="0">
              <a:off x="0" y="0"/>
              <a:ext cx="8181406" cy="1865316"/>
            </a:xfrm>
            <a:custGeom>
              <a:avLst/>
              <a:gdLst/>
              <a:ahLst/>
              <a:cxnLst/>
              <a:rect r="r" b="b" t="t" l="l"/>
              <a:pathLst>
                <a:path h="1865316" w="8181406">
                  <a:moveTo>
                    <a:pt x="31275" y="0"/>
                  </a:moveTo>
                  <a:lnTo>
                    <a:pt x="8150130" y="0"/>
                  </a:lnTo>
                  <a:cubicBezTo>
                    <a:pt x="8158425" y="0"/>
                    <a:pt x="8166381" y="3295"/>
                    <a:pt x="8172245" y="9160"/>
                  </a:cubicBezTo>
                  <a:cubicBezTo>
                    <a:pt x="8178111" y="15026"/>
                    <a:pt x="8181406" y="22981"/>
                    <a:pt x="8181406" y="31275"/>
                  </a:cubicBezTo>
                  <a:lnTo>
                    <a:pt x="8181406" y="1834040"/>
                  </a:lnTo>
                  <a:cubicBezTo>
                    <a:pt x="8181406" y="1842335"/>
                    <a:pt x="8178111" y="1850290"/>
                    <a:pt x="8172245" y="1856155"/>
                  </a:cubicBezTo>
                  <a:cubicBezTo>
                    <a:pt x="8166381" y="1862020"/>
                    <a:pt x="8158425" y="1865316"/>
                    <a:pt x="8150130" y="1865316"/>
                  </a:cubicBezTo>
                  <a:lnTo>
                    <a:pt x="31275" y="1865316"/>
                  </a:lnTo>
                  <a:cubicBezTo>
                    <a:pt x="22981" y="1865316"/>
                    <a:pt x="15026" y="1862020"/>
                    <a:pt x="9160" y="1856155"/>
                  </a:cubicBezTo>
                  <a:cubicBezTo>
                    <a:pt x="3295" y="1850290"/>
                    <a:pt x="0" y="1842335"/>
                    <a:pt x="0" y="1834040"/>
                  </a:cubicBezTo>
                  <a:lnTo>
                    <a:pt x="0" y="31275"/>
                  </a:lnTo>
                  <a:cubicBezTo>
                    <a:pt x="0" y="22981"/>
                    <a:pt x="3295" y="15026"/>
                    <a:pt x="9160" y="9160"/>
                  </a:cubicBezTo>
                  <a:cubicBezTo>
                    <a:pt x="15026" y="3295"/>
                    <a:pt x="22981" y="0"/>
                    <a:pt x="31275" y="0"/>
                  </a:cubicBezTo>
                  <a:close/>
                </a:path>
              </a:pathLst>
            </a:custGeom>
            <a:solidFill>
              <a:srgbClr val="A9E2D3"/>
            </a:solidFill>
          </p:spPr>
        </p:sp>
        <p:sp>
          <p:nvSpPr>
            <p:cNvPr name="TextBox 5" id="5"/>
            <p:cNvSpPr txBox="true"/>
            <p:nvPr/>
          </p:nvSpPr>
          <p:spPr>
            <a:xfrm>
              <a:off x="0" y="0"/>
              <a:ext cx="8181406" cy="1865316"/>
            </a:xfrm>
            <a:prstGeom prst="rect">
              <a:avLst/>
            </a:prstGeom>
          </p:spPr>
          <p:txBody>
            <a:bodyPr anchor="ctr" rtlCol="false" tIns="38053" lIns="38053" bIns="38053" rIns="38053"/>
            <a:lstStyle/>
            <a:p>
              <a:pPr algn="ctr">
                <a:lnSpc>
                  <a:spcPts val="2085"/>
                </a:lnSpc>
              </a:pPr>
            </a:p>
          </p:txBody>
        </p:sp>
      </p:grpSp>
      <p:sp>
        <p:nvSpPr>
          <p:cNvPr name="Freeform 6" id="6"/>
          <p:cNvSpPr/>
          <p:nvPr/>
        </p:nvSpPr>
        <p:spPr>
          <a:xfrm flipH="false" flipV="false" rot="-10454164">
            <a:off x="-1232946" y="-1309253"/>
            <a:ext cx="5175767" cy="4444690"/>
          </a:xfrm>
          <a:custGeom>
            <a:avLst/>
            <a:gdLst/>
            <a:ahLst/>
            <a:cxnLst/>
            <a:rect r="r" b="b" t="t" l="l"/>
            <a:pathLst>
              <a:path h="4444690" w="5175767">
                <a:moveTo>
                  <a:pt x="0" y="0"/>
                </a:moveTo>
                <a:lnTo>
                  <a:pt x="5175767" y="0"/>
                </a:lnTo>
                <a:lnTo>
                  <a:pt x="5175767" y="4444690"/>
                </a:lnTo>
                <a:lnTo>
                  <a:pt x="0" y="4444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773579" y="3201085"/>
            <a:ext cx="1633591" cy="2508393"/>
          </a:xfrm>
          <a:custGeom>
            <a:avLst/>
            <a:gdLst/>
            <a:ahLst/>
            <a:cxnLst/>
            <a:rect r="r" b="b" t="t" l="l"/>
            <a:pathLst>
              <a:path h="2508393" w="1633591">
                <a:moveTo>
                  <a:pt x="0" y="0"/>
                </a:moveTo>
                <a:lnTo>
                  <a:pt x="1633591" y="0"/>
                </a:lnTo>
                <a:lnTo>
                  <a:pt x="1633591" y="2508394"/>
                </a:lnTo>
                <a:lnTo>
                  <a:pt x="0" y="2508394"/>
                </a:lnTo>
                <a:lnTo>
                  <a:pt x="0" y="0"/>
                </a:lnTo>
                <a:close/>
              </a:path>
            </a:pathLst>
          </a:custGeom>
          <a:blipFill>
            <a:blip r:embed="rId4"/>
            <a:stretch>
              <a:fillRect l="0" t="0" r="0" b="0"/>
            </a:stretch>
          </a:blipFill>
        </p:spPr>
      </p:sp>
      <p:sp>
        <p:nvSpPr>
          <p:cNvPr name="Freeform 8" id="8"/>
          <p:cNvSpPr/>
          <p:nvPr/>
        </p:nvSpPr>
        <p:spPr>
          <a:xfrm flipH="false" flipV="false" rot="-5400000">
            <a:off x="14210964" y="-762938"/>
            <a:ext cx="5175767" cy="4444690"/>
          </a:xfrm>
          <a:custGeom>
            <a:avLst/>
            <a:gdLst/>
            <a:ahLst/>
            <a:cxnLst/>
            <a:rect r="r" b="b" t="t" l="l"/>
            <a:pathLst>
              <a:path h="4444690" w="5175767">
                <a:moveTo>
                  <a:pt x="0" y="0"/>
                </a:moveTo>
                <a:lnTo>
                  <a:pt x="5175766" y="0"/>
                </a:lnTo>
                <a:lnTo>
                  <a:pt x="5175766" y="4444689"/>
                </a:lnTo>
                <a:lnTo>
                  <a:pt x="0" y="44446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427524" y="4769863"/>
            <a:ext cx="5819691" cy="4488437"/>
          </a:xfrm>
          <a:custGeom>
            <a:avLst/>
            <a:gdLst/>
            <a:ahLst/>
            <a:cxnLst/>
            <a:rect r="r" b="b" t="t" l="l"/>
            <a:pathLst>
              <a:path h="4488437" w="5819691">
                <a:moveTo>
                  <a:pt x="0" y="0"/>
                </a:moveTo>
                <a:lnTo>
                  <a:pt x="5819692" y="0"/>
                </a:lnTo>
                <a:lnTo>
                  <a:pt x="5819692" y="4488437"/>
                </a:lnTo>
                <a:lnTo>
                  <a:pt x="0" y="4488437"/>
                </a:lnTo>
                <a:lnTo>
                  <a:pt x="0" y="0"/>
                </a:lnTo>
                <a:close/>
              </a:path>
            </a:pathLst>
          </a:custGeom>
          <a:blipFill>
            <a:blip r:embed="rId7"/>
            <a:stretch>
              <a:fillRect l="0" t="0" r="0" b="0"/>
            </a:stretch>
          </a:blipFill>
        </p:spPr>
      </p:sp>
      <p:sp>
        <p:nvSpPr>
          <p:cNvPr name="TextBox 10" id="10"/>
          <p:cNvSpPr txBox="true"/>
          <p:nvPr/>
        </p:nvSpPr>
        <p:spPr>
          <a:xfrm rot="0">
            <a:off x="562616" y="1625093"/>
            <a:ext cx="8925310" cy="1061643"/>
          </a:xfrm>
          <a:prstGeom prst="rect">
            <a:avLst/>
          </a:prstGeom>
        </p:spPr>
        <p:txBody>
          <a:bodyPr anchor="t" rtlCol="false" tIns="0" lIns="0" bIns="0" rIns="0">
            <a:spAutoFit/>
          </a:bodyPr>
          <a:lstStyle/>
          <a:p>
            <a:pPr algn="l" marL="0" indent="0" lvl="0">
              <a:lnSpc>
                <a:spcPts val="7389"/>
              </a:lnSpc>
            </a:pPr>
            <a:r>
              <a:rPr lang="en-US" sz="6656" spc="-119">
                <a:solidFill>
                  <a:srgbClr val="3B7C5D"/>
                </a:solidFill>
                <a:latin typeface="Mango AC"/>
                <a:ea typeface="Mango AC"/>
                <a:cs typeface="Mango AC"/>
                <a:sym typeface="Mango AC"/>
              </a:rPr>
              <a:t> FIGMA PROTOTYPE</a:t>
            </a:r>
          </a:p>
        </p:txBody>
      </p:sp>
      <p:sp>
        <p:nvSpPr>
          <p:cNvPr name="TextBox 11" id="11"/>
          <p:cNvSpPr txBox="true"/>
          <p:nvPr/>
        </p:nvSpPr>
        <p:spPr>
          <a:xfrm rot="0">
            <a:off x="774823" y="7023606"/>
            <a:ext cx="9741848" cy="453667"/>
          </a:xfrm>
          <a:prstGeom prst="rect">
            <a:avLst/>
          </a:prstGeom>
        </p:spPr>
        <p:txBody>
          <a:bodyPr anchor="t" rtlCol="false" tIns="0" lIns="0" bIns="0" rIns="0">
            <a:spAutoFit/>
          </a:bodyPr>
          <a:lstStyle/>
          <a:p>
            <a:pPr algn="l" marL="0" indent="0" lvl="0">
              <a:lnSpc>
                <a:spcPts val="3543"/>
              </a:lnSpc>
            </a:pPr>
            <a:r>
              <a:rPr lang="en-US" sz="3054" spc="183">
                <a:solidFill>
                  <a:srgbClr val="285741"/>
                </a:solidFill>
                <a:latin typeface="Balsamiq Sans"/>
                <a:ea typeface="Balsamiq Sans"/>
                <a:cs typeface="Balsamiq Sans"/>
                <a:sym typeface="Balsamiq Sans"/>
              </a:rPr>
              <a:t>🔗 View Our Prototype:</a:t>
            </a:r>
          </a:p>
        </p:txBody>
      </p:sp>
      <p:grpSp>
        <p:nvGrpSpPr>
          <p:cNvPr name="Group 12" id="12"/>
          <p:cNvGrpSpPr/>
          <p:nvPr/>
        </p:nvGrpSpPr>
        <p:grpSpPr>
          <a:xfrm rot="0">
            <a:off x="1354937" y="7632967"/>
            <a:ext cx="11072587" cy="1109964"/>
            <a:chOff x="0" y="0"/>
            <a:chExt cx="14763449" cy="1479952"/>
          </a:xfrm>
        </p:grpSpPr>
        <p:grpSp>
          <p:nvGrpSpPr>
            <p:cNvPr name="Group 13" id="13"/>
            <p:cNvGrpSpPr/>
            <p:nvPr/>
          </p:nvGrpSpPr>
          <p:grpSpPr>
            <a:xfrm rot="0">
              <a:off x="0" y="0"/>
              <a:ext cx="14763449" cy="1479952"/>
              <a:chOff x="0" y="0"/>
              <a:chExt cx="3893153" cy="390267"/>
            </a:xfrm>
          </p:grpSpPr>
          <p:sp>
            <p:nvSpPr>
              <p:cNvPr name="Freeform 14" id="14"/>
              <p:cNvSpPr/>
              <p:nvPr/>
            </p:nvSpPr>
            <p:spPr>
              <a:xfrm flipH="false" flipV="false" rot="0">
                <a:off x="0" y="0"/>
                <a:ext cx="3893153" cy="390267"/>
              </a:xfrm>
              <a:custGeom>
                <a:avLst/>
                <a:gdLst/>
                <a:ahLst/>
                <a:cxnLst/>
                <a:rect r="r" b="b" t="t" l="l"/>
                <a:pathLst>
                  <a:path h="390267" w="3893153">
                    <a:moveTo>
                      <a:pt x="65725" y="0"/>
                    </a:moveTo>
                    <a:lnTo>
                      <a:pt x="3827429" y="0"/>
                    </a:lnTo>
                    <a:cubicBezTo>
                      <a:pt x="3844860" y="0"/>
                      <a:pt x="3861577" y="6925"/>
                      <a:pt x="3873903" y="19250"/>
                    </a:cubicBezTo>
                    <a:cubicBezTo>
                      <a:pt x="3886229" y="31576"/>
                      <a:pt x="3893153" y="48293"/>
                      <a:pt x="3893153" y="65725"/>
                    </a:cubicBezTo>
                    <a:lnTo>
                      <a:pt x="3893153" y="324542"/>
                    </a:lnTo>
                    <a:cubicBezTo>
                      <a:pt x="3893153" y="341973"/>
                      <a:pt x="3886229" y="358691"/>
                      <a:pt x="3873903" y="371016"/>
                    </a:cubicBezTo>
                    <a:cubicBezTo>
                      <a:pt x="3861577" y="383342"/>
                      <a:pt x="3844860" y="390267"/>
                      <a:pt x="3827429" y="390267"/>
                    </a:cubicBezTo>
                    <a:lnTo>
                      <a:pt x="65725" y="390267"/>
                    </a:lnTo>
                    <a:cubicBezTo>
                      <a:pt x="48293" y="390267"/>
                      <a:pt x="31576" y="383342"/>
                      <a:pt x="19250" y="371016"/>
                    </a:cubicBezTo>
                    <a:cubicBezTo>
                      <a:pt x="6925" y="358691"/>
                      <a:pt x="0" y="341973"/>
                      <a:pt x="0" y="324542"/>
                    </a:cubicBezTo>
                    <a:lnTo>
                      <a:pt x="0" y="65725"/>
                    </a:lnTo>
                    <a:cubicBezTo>
                      <a:pt x="0" y="48293"/>
                      <a:pt x="6925" y="31576"/>
                      <a:pt x="19250" y="19250"/>
                    </a:cubicBezTo>
                    <a:cubicBezTo>
                      <a:pt x="31576" y="6925"/>
                      <a:pt x="48293" y="0"/>
                      <a:pt x="65725" y="0"/>
                    </a:cubicBezTo>
                    <a:close/>
                  </a:path>
                </a:pathLst>
              </a:custGeom>
              <a:solidFill>
                <a:srgbClr val="74C69D"/>
              </a:solidFill>
            </p:spPr>
          </p:sp>
          <p:sp>
            <p:nvSpPr>
              <p:cNvPr name="TextBox 15" id="15"/>
              <p:cNvSpPr txBox="true"/>
              <p:nvPr/>
            </p:nvSpPr>
            <p:spPr>
              <a:xfrm>
                <a:off x="0" y="0"/>
                <a:ext cx="3893153" cy="390267"/>
              </a:xfrm>
              <a:prstGeom prst="rect">
                <a:avLst/>
              </a:prstGeom>
            </p:spPr>
            <p:txBody>
              <a:bodyPr anchor="ctr" rtlCol="false" tIns="38053" lIns="38053" bIns="38053" rIns="38053"/>
              <a:lstStyle/>
              <a:p>
                <a:pPr algn="ctr">
                  <a:lnSpc>
                    <a:spcPts val="2085"/>
                  </a:lnSpc>
                </a:pPr>
              </a:p>
            </p:txBody>
          </p:sp>
        </p:grpSp>
        <p:sp>
          <p:nvSpPr>
            <p:cNvPr name="TextBox 16" id="16"/>
            <p:cNvSpPr txBox="true"/>
            <p:nvPr/>
          </p:nvSpPr>
          <p:spPr>
            <a:xfrm rot="0">
              <a:off x="615784" y="254013"/>
              <a:ext cx="14147666" cy="972608"/>
            </a:xfrm>
            <a:prstGeom prst="rect">
              <a:avLst/>
            </a:prstGeom>
          </p:spPr>
          <p:txBody>
            <a:bodyPr anchor="t" rtlCol="false" tIns="0" lIns="0" bIns="0" rIns="0">
              <a:spAutoFit/>
            </a:bodyPr>
            <a:lstStyle/>
            <a:p>
              <a:pPr algn="l">
                <a:lnSpc>
                  <a:spcPts val="2899"/>
                </a:lnSpc>
              </a:pPr>
              <a:r>
                <a:rPr lang="en-US" sz="2499" spc="149">
                  <a:solidFill>
                    <a:srgbClr val="FFFFFF"/>
                  </a:solidFill>
                  <a:latin typeface="Balsamiq Sans"/>
                  <a:ea typeface="Balsamiq Sans"/>
                  <a:cs typeface="Balsamiq Sans"/>
                  <a:sym typeface="Balsamiq Sans"/>
                </a:rPr>
                <a:t>https://www.figma.com/design/IDuBmt7p53k869imwrEGgr/HCI-Project?node-id=137-878&amp;t=5N3sHcNnM6HGVezx-1</a:t>
              </a:r>
            </a:p>
          </p:txBody>
        </p:sp>
      </p:grpSp>
      <p:sp>
        <p:nvSpPr>
          <p:cNvPr name="Freeform 17" id="17"/>
          <p:cNvSpPr/>
          <p:nvPr/>
        </p:nvSpPr>
        <p:spPr>
          <a:xfrm flipH="false" flipV="false" rot="0">
            <a:off x="15448878" y="649920"/>
            <a:ext cx="1810422" cy="1529807"/>
          </a:xfrm>
          <a:custGeom>
            <a:avLst/>
            <a:gdLst/>
            <a:ahLst/>
            <a:cxnLst/>
            <a:rect r="r" b="b" t="t" l="l"/>
            <a:pathLst>
              <a:path h="1529807" w="1810422">
                <a:moveTo>
                  <a:pt x="0" y="0"/>
                </a:moveTo>
                <a:lnTo>
                  <a:pt x="1810422" y="0"/>
                </a:lnTo>
                <a:lnTo>
                  <a:pt x="1810422" y="1529806"/>
                </a:lnTo>
                <a:lnTo>
                  <a:pt x="0" y="15298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08492" y="9258300"/>
            <a:ext cx="22196492" cy="5305177"/>
            <a:chOff x="0" y="0"/>
            <a:chExt cx="7804350" cy="1865316"/>
          </a:xfrm>
        </p:grpSpPr>
        <p:sp>
          <p:nvSpPr>
            <p:cNvPr name="Freeform 3" id="3"/>
            <p:cNvSpPr/>
            <p:nvPr/>
          </p:nvSpPr>
          <p:spPr>
            <a:xfrm flipH="false" flipV="false" rot="0">
              <a:off x="0" y="0"/>
              <a:ext cx="7804351" cy="1865316"/>
            </a:xfrm>
            <a:custGeom>
              <a:avLst/>
              <a:gdLst/>
              <a:ahLst/>
              <a:cxnLst/>
              <a:rect r="r" b="b" t="t" l="l"/>
              <a:pathLst>
                <a:path h="1865316" w="7804351">
                  <a:moveTo>
                    <a:pt x="32786" y="0"/>
                  </a:moveTo>
                  <a:lnTo>
                    <a:pt x="7771564" y="0"/>
                  </a:lnTo>
                  <a:cubicBezTo>
                    <a:pt x="7780260" y="0"/>
                    <a:pt x="7788599" y="3454"/>
                    <a:pt x="7794748" y="9603"/>
                  </a:cubicBezTo>
                  <a:cubicBezTo>
                    <a:pt x="7800897" y="15752"/>
                    <a:pt x="7804351" y="24091"/>
                    <a:pt x="7804351" y="32786"/>
                  </a:cubicBezTo>
                  <a:lnTo>
                    <a:pt x="7804351" y="1832529"/>
                  </a:lnTo>
                  <a:cubicBezTo>
                    <a:pt x="7804351" y="1850637"/>
                    <a:pt x="7789672" y="1865316"/>
                    <a:pt x="7771564" y="1865316"/>
                  </a:cubicBezTo>
                  <a:lnTo>
                    <a:pt x="32786" y="1865316"/>
                  </a:lnTo>
                  <a:cubicBezTo>
                    <a:pt x="14679" y="1865316"/>
                    <a:pt x="0" y="1850637"/>
                    <a:pt x="0" y="1832529"/>
                  </a:cubicBezTo>
                  <a:lnTo>
                    <a:pt x="0" y="32786"/>
                  </a:lnTo>
                  <a:cubicBezTo>
                    <a:pt x="0" y="14679"/>
                    <a:pt x="14679" y="0"/>
                    <a:pt x="32786" y="0"/>
                  </a:cubicBezTo>
                  <a:close/>
                </a:path>
              </a:pathLst>
            </a:custGeom>
            <a:solidFill>
              <a:srgbClr val="74C69D"/>
            </a:solidFill>
          </p:spPr>
        </p:sp>
        <p:sp>
          <p:nvSpPr>
            <p:cNvPr name="TextBox 4" id="4"/>
            <p:cNvSpPr txBox="true"/>
            <p:nvPr/>
          </p:nvSpPr>
          <p:spPr>
            <a:xfrm>
              <a:off x="0" y="0"/>
              <a:ext cx="7804350" cy="1865316"/>
            </a:xfrm>
            <a:prstGeom prst="rect">
              <a:avLst/>
            </a:prstGeom>
          </p:spPr>
          <p:txBody>
            <a:bodyPr anchor="ctr" rtlCol="false" tIns="38053" lIns="38053" bIns="38053" rIns="38053"/>
            <a:lstStyle/>
            <a:p>
              <a:pPr algn="ctr">
                <a:lnSpc>
                  <a:spcPts val="2085"/>
                </a:lnSpc>
              </a:pPr>
            </a:p>
          </p:txBody>
        </p:sp>
      </p:grpSp>
      <p:sp>
        <p:nvSpPr>
          <p:cNvPr name="Freeform 5" id="5"/>
          <p:cNvSpPr/>
          <p:nvPr/>
        </p:nvSpPr>
        <p:spPr>
          <a:xfrm flipH="false" flipV="false" rot="9422439">
            <a:off x="-1390580" y="-588033"/>
            <a:ext cx="5175767" cy="4444690"/>
          </a:xfrm>
          <a:custGeom>
            <a:avLst/>
            <a:gdLst/>
            <a:ahLst/>
            <a:cxnLst/>
            <a:rect r="r" b="b" t="t" l="l"/>
            <a:pathLst>
              <a:path h="4444690" w="5175767">
                <a:moveTo>
                  <a:pt x="0" y="0"/>
                </a:moveTo>
                <a:lnTo>
                  <a:pt x="5175766" y="0"/>
                </a:lnTo>
                <a:lnTo>
                  <a:pt x="5175766" y="4444690"/>
                </a:lnTo>
                <a:lnTo>
                  <a:pt x="0" y="4444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72560" y="4105909"/>
            <a:ext cx="5433202" cy="4812043"/>
            <a:chOff x="0" y="0"/>
            <a:chExt cx="1910329" cy="1691928"/>
          </a:xfrm>
        </p:grpSpPr>
        <p:sp>
          <p:nvSpPr>
            <p:cNvPr name="Freeform 7" id="7"/>
            <p:cNvSpPr/>
            <p:nvPr/>
          </p:nvSpPr>
          <p:spPr>
            <a:xfrm flipH="false" flipV="false" rot="0">
              <a:off x="0" y="0"/>
              <a:ext cx="1910330" cy="1691928"/>
            </a:xfrm>
            <a:custGeom>
              <a:avLst/>
              <a:gdLst/>
              <a:ahLst/>
              <a:cxnLst/>
              <a:rect r="r" b="b" t="t" l="l"/>
              <a:pathLst>
                <a:path h="1691928" w="1910330">
                  <a:moveTo>
                    <a:pt x="133943" y="0"/>
                  </a:moveTo>
                  <a:lnTo>
                    <a:pt x="1776386" y="0"/>
                  </a:lnTo>
                  <a:cubicBezTo>
                    <a:pt x="1811910" y="0"/>
                    <a:pt x="1845979" y="14112"/>
                    <a:pt x="1871098" y="39231"/>
                  </a:cubicBezTo>
                  <a:cubicBezTo>
                    <a:pt x="1896218" y="64350"/>
                    <a:pt x="1910330" y="98419"/>
                    <a:pt x="1910330" y="133943"/>
                  </a:cubicBezTo>
                  <a:lnTo>
                    <a:pt x="1910330" y="1557985"/>
                  </a:lnTo>
                  <a:cubicBezTo>
                    <a:pt x="1910330" y="1631960"/>
                    <a:pt x="1850361" y="1691928"/>
                    <a:pt x="1776386" y="1691928"/>
                  </a:cubicBezTo>
                  <a:lnTo>
                    <a:pt x="133943" y="1691928"/>
                  </a:lnTo>
                  <a:cubicBezTo>
                    <a:pt x="59968" y="1691928"/>
                    <a:pt x="0" y="1631960"/>
                    <a:pt x="0" y="1557985"/>
                  </a:cubicBezTo>
                  <a:lnTo>
                    <a:pt x="0" y="133943"/>
                  </a:lnTo>
                  <a:cubicBezTo>
                    <a:pt x="0" y="59968"/>
                    <a:pt x="59968" y="0"/>
                    <a:pt x="133943" y="0"/>
                  </a:cubicBezTo>
                  <a:close/>
                </a:path>
              </a:pathLst>
            </a:custGeom>
            <a:solidFill>
              <a:srgbClr val="74C69D"/>
            </a:solidFill>
          </p:spPr>
        </p:sp>
        <p:sp>
          <p:nvSpPr>
            <p:cNvPr name="TextBox 8" id="8"/>
            <p:cNvSpPr txBox="true"/>
            <p:nvPr/>
          </p:nvSpPr>
          <p:spPr>
            <a:xfrm>
              <a:off x="0" y="0"/>
              <a:ext cx="1910329" cy="1691928"/>
            </a:xfrm>
            <a:prstGeom prst="rect">
              <a:avLst/>
            </a:prstGeom>
          </p:spPr>
          <p:txBody>
            <a:bodyPr anchor="ctr" rtlCol="false" tIns="38053" lIns="38053" bIns="38053" rIns="38053"/>
            <a:lstStyle/>
            <a:p>
              <a:pPr algn="ctr">
                <a:lnSpc>
                  <a:spcPts val="2085"/>
                </a:lnSpc>
              </a:pPr>
            </a:p>
          </p:txBody>
        </p:sp>
      </p:grpSp>
      <p:grpSp>
        <p:nvGrpSpPr>
          <p:cNvPr name="Group 9" id="9"/>
          <p:cNvGrpSpPr/>
          <p:nvPr/>
        </p:nvGrpSpPr>
        <p:grpSpPr>
          <a:xfrm rot="0">
            <a:off x="12338012" y="4105909"/>
            <a:ext cx="5433202" cy="4888230"/>
            <a:chOff x="0" y="0"/>
            <a:chExt cx="1910329" cy="1718716"/>
          </a:xfrm>
        </p:grpSpPr>
        <p:sp>
          <p:nvSpPr>
            <p:cNvPr name="Freeform 10" id="10"/>
            <p:cNvSpPr/>
            <p:nvPr/>
          </p:nvSpPr>
          <p:spPr>
            <a:xfrm flipH="false" flipV="false" rot="0">
              <a:off x="0" y="0"/>
              <a:ext cx="1910330" cy="1718716"/>
            </a:xfrm>
            <a:custGeom>
              <a:avLst/>
              <a:gdLst/>
              <a:ahLst/>
              <a:cxnLst/>
              <a:rect r="r" b="b" t="t" l="l"/>
              <a:pathLst>
                <a:path h="1718716" w="1910330">
                  <a:moveTo>
                    <a:pt x="133943" y="0"/>
                  </a:moveTo>
                  <a:lnTo>
                    <a:pt x="1776386" y="0"/>
                  </a:lnTo>
                  <a:cubicBezTo>
                    <a:pt x="1811910" y="0"/>
                    <a:pt x="1845979" y="14112"/>
                    <a:pt x="1871098" y="39231"/>
                  </a:cubicBezTo>
                  <a:cubicBezTo>
                    <a:pt x="1896218" y="64350"/>
                    <a:pt x="1910330" y="98419"/>
                    <a:pt x="1910330" y="133943"/>
                  </a:cubicBezTo>
                  <a:lnTo>
                    <a:pt x="1910330" y="1584773"/>
                  </a:lnTo>
                  <a:cubicBezTo>
                    <a:pt x="1910330" y="1658747"/>
                    <a:pt x="1850361" y="1718716"/>
                    <a:pt x="1776386" y="1718716"/>
                  </a:cubicBezTo>
                  <a:lnTo>
                    <a:pt x="133943" y="1718716"/>
                  </a:lnTo>
                  <a:cubicBezTo>
                    <a:pt x="59968" y="1718716"/>
                    <a:pt x="0" y="1658747"/>
                    <a:pt x="0" y="1584773"/>
                  </a:cubicBezTo>
                  <a:lnTo>
                    <a:pt x="0" y="133943"/>
                  </a:lnTo>
                  <a:cubicBezTo>
                    <a:pt x="0" y="59968"/>
                    <a:pt x="59968" y="0"/>
                    <a:pt x="133943" y="0"/>
                  </a:cubicBezTo>
                  <a:close/>
                </a:path>
              </a:pathLst>
            </a:custGeom>
            <a:solidFill>
              <a:srgbClr val="74C69D"/>
            </a:solidFill>
          </p:spPr>
        </p:sp>
        <p:sp>
          <p:nvSpPr>
            <p:cNvPr name="TextBox 11" id="11"/>
            <p:cNvSpPr txBox="true"/>
            <p:nvPr/>
          </p:nvSpPr>
          <p:spPr>
            <a:xfrm>
              <a:off x="0" y="0"/>
              <a:ext cx="1910329" cy="1718716"/>
            </a:xfrm>
            <a:prstGeom prst="rect">
              <a:avLst/>
            </a:prstGeom>
          </p:spPr>
          <p:txBody>
            <a:bodyPr anchor="ctr" rtlCol="false" tIns="38053" lIns="38053" bIns="38053" rIns="38053"/>
            <a:lstStyle/>
            <a:p>
              <a:pPr algn="ctr">
                <a:lnSpc>
                  <a:spcPts val="2085"/>
                </a:lnSpc>
              </a:pPr>
            </a:p>
          </p:txBody>
        </p:sp>
      </p:grpSp>
      <p:sp>
        <p:nvSpPr>
          <p:cNvPr name="TextBox 12" id="12"/>
          <p:cNvSpPr txBox="true"/>
          <p:nvPr/>
        </p:nvSpPr>
        <p:spPr>
          <a:xfrm rot="0">
            <a:off x="865009" y="4296035"/>
            <a:ext cx="5295690" cy="4345305"/>
          </a:xfrm>
          <a:prstGeom prst="rect">
            <a:avLst/>
          </a:prstGeom>
        </p:spPr>
        <p:txBody>
          <a:bodyPr anchor="t" rtlCol="false" tIns="0" lIns="0" bIns="0" rIns="0">
            <a:spAutoFit/>
          </a:bodyPr>
          <a:lstStyle/>
          <a:p>
            <a:pPr algn="l">
              <a:lnSpc>
                <a:spcPts val="3839"/>
              </a:lnSpc>
            </a:pPr>
            <a:r>
              <a:rPr lang="en-US" sz="2399" spc="143">
                <a:solidFill>
                  <a:srgbClr val="FFFFFF"/>
                </a:solidFill>
                <a:latin typeface="Balsamiq Sans"/>
                <a:ea typeface="Balsamiq Sans"/>
                <a:cs typeface="Balsamiq Sans"/>
                <a:sym typeface="Balsamiq Sans"/>
              </a:rPr>
              <a:t>User 1</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Liked the clean layout and easy navigation</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Found some button labels unclear</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Suggested improving button text for better understanding</a:t>
            </a:r>
          </a:p>
          <a:p>
            <a:pPr algn="l" marL="518158" indent="-259079" lvl="1">
              <a:lnSpc>
                <a:spcPts val="3839"/>
              </a:lnSpc>
              <a:buFont typeface="Arial"/>
              <a:buChar char="•"/>
            </a:pPr>
            <a:r>
              <a:rPr lang="en-US" sz="2399" spc="143" strike="noStrike" u="none">
                <a:solidFill>
                  <a:srgbClr val="FFFFFF"/>
                </a:solidFill>
                <a:latin typeface="Balsamiq Sans"/>
                <a:ea typeface="Balsamiq Sans"/>
                <a:cs typeface="Balsamiq Sans"/>
                <a:sym typeface="Balsamiq Sans"/>
              </a:rPr>
              <a:t>Improvement made: Clearer button labels added</a:t>
            </a:r>
          </a:p>
        </p:txBody>
      </p:sp>
      <p:sp>
        <p:nvSpPr>
          <p:cNvPr name="Freeform 13" id="13"/>
          <p:cNvSpPr/>
          <p:nvPr/>
        </p:nvSpPr>
        <p:spPr>
          <a:xfrm flipH="false" flipV="false" rot="-5861895">
            <a:off x="14412602" y="-978692"/>
            <a:ext cx="5175767" cy="4444690"/>
          </a:xfrm>
          <a:custGeom>
            <a:avLst/>
            <a:gdLst/>
            <a:ahLst/>
            <a:cxnLst/>
            <a:rect r="r" b="b" t="t" l="l"/>
            <a:pathLst>
              <a:path h="4444690" w="5175767">
                <a:moveTo>
                  <a:pt x="0" y="0"/>
                </a:moveTo>
                <a:lnTo>
                  <a:pt x="5175767" y="0"/>
                </a:lnTo>
                <a:lnTo>
                  <a:pt x="5175767" y="4444690"/>
                </a:lnTo>
                <a:lnTo>
                  <a:pt x="0" y="4444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427399" y="4105909"/>
            <a:ext cx="5433202" cy="4812043"/>
            <a:chOff x="0" y="0"/>
            <a:chExt cx="1910329" cy="1691928"/>
          </a:xfrm>
        </p:grpSpPr>
        <p:sp>
          <p:nvSpPr>
            <p:cNvPr name="Freeform 15" id="15"/>
            <p:cNvSpPr/>
            <p:nvPr/>
          </p:nvSpPr>
          <p:spPr>
            <a:xfrm flipH="false" flipV="false" rot="0">
              <a:off x="0" y="0"/>
              <a:ext cx="1910330" cy="1691928"/>
            </a:xfrm>
            <a:custGeom>
              <a:avLst/>
              <a:gdLst/>
              <a:ahLst/>
              <a:cxnLst/>
              <a:rect r="r" b="b" t="t" l="l"/>
              <a:pathLst>
                <a:path h="1691928" w="1910330">
                  <a:moveTo>
                    <a:pt x="133943" y="0"/>
                  </a:moveTo>
                  <a:lnTo>
                    <a:pt x="1776386" y="0"/>
                  </a:lnTo>
                  <a:cubicBezTo>
                    <a:pt x="1811910" y="0"/>
                    <a:pt x="1845979" y="14112"/>
                    <a:pt x="1871098" y="39231"/>
                  </a:cubicBezTo>
                  <a:cubicBezTo>
                    <a:pt x="1896218" y="64350"/>
                    <a:pt x="1910330" y="98419"/>
                    <a:pt x="1910330" y="133943"/>
                  </a:cubicBezTo>
                  <a:lnTo>
                    <a:pt x="1910330" y="1557985"/>
                  </a:lnTo>
                  <a:cubicBezTo>
                    <a:pt x="1910330" y="1631960"/>
                    <a:pt x="1850361" y="1691928"/>
                    <a:pt x="1776386" y="1691928"/>
                  </a:cubicBezTo>
                  <a:lnTo>
                    <a:pt x="133943" y="1691928"/>
                  </a:lnTo>
                  <a:cubicBezTo>
                    <a:pt x="59968" y="1691928"/>
                    <a:pt x="0" y="1631960"/>
                    <a:pt x="0" y="1557985"/>
                  </a:cubicBezTo>
                  <a:lnTo>
                    <a:pt x="0" y="133943"/>
                  </a:lnTo>
                  <a:cubicBezTo>
                    <a:pt x="0" y="59968"/>
                    <a:pt x="59968" y="0"/>
                    <a:pt x="133943" y="0"/>
                  </a:cubicBezTo>
                  <a:close/>
                </a:path>
              </a:pathLst>
            </a:custGeom>
            <a:solidFill>
              <a:srgbClr val="74C69D"/>
            </a:solidFill>
          </p:spPr>
        </p:sp>
        <p:sp>
          <p:nvSpPr>
            <p:cNvPr name="TextBox 16" id="16"/>
            <p:cNvSpPr txBox="true"/>
            <p:nvPr/>
          </p:nvSpPr>
          <p:spPr>
            <a:xfrm>
              <a:off x="0" y="0"/>
              <a:ext cx="1910329" cy="1691928"/>
            </a:xfrm>
            <a:prstGeom prst="rect">
              <a:avLst/>
            </a:prstGeom>
          </p:spPr>
          <p:txBody>
            <a:bodyPr anchor="ctr" rtlCol="false" tIns="38053" lIns="38053" bIns="38053" rIns="38053"/>
            <a:lstStyle/>
            <a:p>
              <a:pPr algn="ctr">
                <a:lnSpc>
                  <a:spcPts val="2085"/>
                </a:lnSpc>
              </a:pPr>
            </a:p>
          </p:txBody>
        </p:sp>
      </p:grpSp>
      <p:sp>
        <p:nvSpPr>
          <p:cNvPr name="Freeform 17" id="17"/>
          <p:cNvSpPr/>
          <p:nvPr/>
        </p:nvSpPr>
        <p:spPr>
          <a:xfrm flipH="false" flipV="false" rot="0">
            <a:off x="0" y="8315777"/>
            <a:ext cx="1948368" cy="1885046"/>
          </a:xfrm>
          <a:custGeom>
            <a:avLst/>
            <a:gdLst/>
            <a:ahLst/>
            <a:cxnLst/>
            <a:rect r="r" b="b" t="t" l="l"/>
            <a:pathLst>
              <a:path h="1885046" w="1948368">
                <a:moveTo>
                  <a:pt x="0" y="0"/>
                </a:moveTo>
                <a:lnTo>
                  <a:pt x="1948368" y="0"/>
                </a:lnTo>
                <a:lnTo>
                  <a:pt x="1948368" y="1885046"/>
                </a:lnTo>
                <a:lnTo>
                  <a:pt x="0" y="1885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4286266" y="881386"/>
            <a:ext cx="9715468" cy="1030854"/>
          </a:xfrm>
          <a:prstGeom prst="rect">
            <a:avLst/>
          </a:prstGeom>
        </p:spPr>
        <p:txBody>
          <a:bodyPr anchor="t" rtlCol="false" tIns="0" lIns="0" bIns="0" rIns="0">
            <a:spAutoFit/>
          </a:bodyPr>
          <a:lstStyle/>
          <a:p>
            <a:pPr algn="l" marL="0" indent="0" lvl="0">
              <a:lnSpc>
                <a:spcPts val="7095"/>
              </a:lnSpc>
            </a:pPr>
            <a:r>
              <a:rPr lang="en-US" sz="6392" spc="-115">
                <a:solidFill>
                  <a:srgbClr val="3B7C5D"/>
                </a:solidFill>
                <a:latin typeface="Mango AC"/>
                <a:ea typeface="Mango AC"/>
                <a:cs typeface="Mango AC"/>
                <a:sym typeface="Mango AC"/>
              </a:rPr>
              <a:t>USABILITY TESTING</a:t>
            </a:r>
          </a:p>
        </p:txBody>
      </p:sp>
      <p:sp>
        <p:nvSpPr>
          <p:cNvPr name="TextBox 19" id="19"/>
          <p:cNvSpPr txBox="true"/>
          <p:nvPr/>
        </p:nvSpPr>
        <p:spPr>
          <a:xfrm rot="0">
            <a:off x="4059395" y="1921765"/>
            <a:ext cx="10392112" cy="2117217"/>
          </a:xfrm>
          <a:prstGeom prst="rect">
            <a:avLst/>
          </a:prstGeom>
        </p:spPr>
        <p:txBody>
          <a:bodyPr anchor="t" rtlCol="false" tIns="0" lIns="0" bIns="0" rIns="0">
            <a:spAutoFit/>
          </a:bodyPr>
          <a:lstStyle/>
          <a:p>
            <a:pPr algn="l">
              <a:lnSpc>
                <a:spcPts val="2783"/>
              </a:lnSpc>
            </a:pPr>
          </a:p>
          <a:p>
            <a:pPr algn="l" marL="518160" indent="-259080" lvl="1">
              <a:lnSpc>
                <a:spcPts val="2783"/>
              </a:lnSpc>
              <a:buFont typeface="Arial"/>
              <a:buChar char="•"/>
            </a:pPr>
            <a:r>
              <a:rPr lang="en-US" sz="2400" spc="144">
                <a:solidFill>
                  <a:srgbClr val="000000"/>
                </a:solidFill>
                <a:latin typeface="Balsamiq Sans"/>
                <a:ea typeface="Balsamiq Sans"/>
                <a:cs typeface="Balsamiq Sans"/>
                <a:sym typeface="Balsamiq Sans"/>
              </a:rPr>
              <a:t>Tested with 3 users</a:t>
            </a:r>
          </a:p>
          <a:p>
            <a:pPr algn="l" marL="518160" indent="-259080" lvl="1">
              <a:lnSpc>
                <a:spcPts val="2783"/>
              </a:lnSpc>
              <a:buFont typeface="Arial"/>
              <a:buChar char="•"/>
            </a:pPr>
            <a:r>
              <a:rPr lang="en-US" sz="2400" spc="144">
                <a:solidFill>
                  <a:srgbClr val="000000"/>
                </a:solidFill>
                <a:latin typeface="Balsamiq Sans"/>
                <a:ea typeface="Balsamiq Sans"/>
                <a:cs typeface="Balsamiq Sans"/>
                <a:sym typeface="Balsamiq Sans"/>
              </a:rPr>
              <a:t>Positive feedback on layout and navigation</a:t>
            </a:r>
          </a:p>
          <a:p>
            <a:pPr algn="l" marL="518160" indent="-259080" lvl="1">
              <a:lnSpc>
                <a:spcPts val="2783"/>
              </a:lnSpc>
              <a:buFont typeface="Arial"/>
              <a:buChar char="•"/>
            </a:pPr>
            <a:r>
              <a:rPr lang="en-US" sz="2400" spc="144">
                <a:solidFill>
                  <a:srgbClr val="000000"/>
                </a:solidFill>
                <a:latin typeface="Balsamiq Sans"/>
                <a:ea typeface="Balsamiq Sans"/>
                <a:cs typeface="Balsamiq Sans"/>
                <a:sym typeface="Balsamiq Sans"/>
              </a:rPr>
              <a:t>Improvement made: clearer button labels and simplified booking form</a:t>
            </a:r>
          </a:p>
          <a:p>
            <a:pPr algn="l" marL="0" indent="0" lvl="0">
              <a:lnSpc>
                <a:spcPts val="2783"/>
              </a:lnSpc>
            </a:pPr>
          </a:p>
        </p:txBody>
      </p:sp>
      <p:sp>
        <p:nvSpPr>
          <p:cNvPr name="Freeform 20" id="20"/>
          <p:cNvSpPr/>
          <p:nvPr/>
        </p:nvSpPr>
        <p:spPr>
          <a:xfrm flipH="false" flipV="false" rot="0">
            <a:off x="15448878" y="649920"/>
            <a:ext cx="1810422" cy="1529807"/>
          </a:xfrm>
          <a:custGeom>
            <a:avLst/>
            <a:gdLst/>
            <a:ahLst/>
            <a:cxnLst/>
            <a:rect r="r" b="b" t="t" l="l"/>
            <a:pathLst>
              <a:path h="1529807" w="1810422">
                <a:moveTo>
                  <a:pt x="0" y="0"/>
                </a:moveTo>
                <a:lnTo>
                  <a:pt x="1810422" y="0"/>
                </a:lnTo>
                <a:lnTo>
                  <a:pt x="1810422" y="1529806"/>
                </a:lnTo>
                <a:lnTo>
                  <a:pt x="0" y="15298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861895">
            <a:off x="14565002" y="-826292"/>
            <a:ext cx="5175767" cy="4444690"/>
          </a:xfrm>
          <a:custGeom>
            <a:avLst/>
            <a:gdLst/>
            <a:ahLst/>
            <a:cxnLst/>
            <a:rect r="r" b="b" t="t" l="l"/>
            <a:pathLst>
              <a:path h="4444690" w="5175767">
                <a:moveTo>
                  <a:pt x="0" y="0"/>
                </a:moveTo>
                <a:lnTo>
                  <a:pt x="5175767" y="0"/>
                </a:lnTo>
                <a:lnTo>
                  <a:pt x="5175767" y="4444690"/>
                </a:lnTo>
                <a:lnTo>
                  <a:pt x="0" y="4444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6617676" y="4296035"/>
            <a:ext cx="5242925" cy="4831080"/>
          </a:xfrm>
          <a:prstGeom prst="rect">
            <a:avLst/>
          </a:prstGeom>
        </p:spPr>
        <p:txBody>
          <a:bodyPr anchor="t" rtlCol="false" tIns="0" lIns="0" bIns="0" rIns="0">
            <a:spAutoFit/>
          </a:bodyPr>
          <a:lstStyle/>
          <a:p>
            <a:pPr algn="l">
              <a:lnSpc>
                <a:spcPts val="3839"/>
              </a:lnSpc>
            </a:pPr>
            <a:r>
              <a:rPr lang="en-US" sz="2399" spc="143">
                <a:solidFill>
                  <a:srgbClr val="FFFFFF"/>
                </a:solidFill>
                <a:latin typeface="Balsamiq Sans"/>
                <a:ea typeface="Balsamiq Sans"/>
                <a:cs typeface="Balsamiq Sans"/>
                <a:sym typeface="Balsamiq Sans"/>
              </a:rPr>
              <a:t>User 2</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Test</a:t>
            </a:r>
            <a:r>
              <a:rPr lang="en-US" sz="2399" spc="143">
                <a:solidFill>
                  <a:srgbClr val="FFFFFF"/>
                </a:solidFill>
                <a:latin typeface="Balsamiq Sans"/>
                <a:ea typeface="Balsamiq Sans"/>
                <a:cs typeface="Balsamiq Sans"/>
                <a:sym typeface="Balsamiq Sans"/>
              </a:rPr>
              <a:t>ed the flow from “Contact Us” to “First Time Patient”</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Appreciated the helpful information for new patients</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Felt the booking form was too long with unnecessary fields</a:t>
            </a:r>
          </a:p>
          <a:p>
            <a:pPr algn="l" marL="518158" indent="-259079" lvl="1">
              <a:lnSpc>
                <a:spcPts val="3839"/>
              </a:lnSpc>
              <a:buFont typeface="Arial"/>
              <a:buChar char="•"/>
            </a:pPr>
            <a:r>
              <a:rPr lang="en-US" sz="2399" spc="143" strike="noStrike" u="none">
                <a:solidFill>
                  <a:srgbClr val="FFFFFF"/>
                </a:solidFill>
                <a:latin typeface="Balsamiq Sans"/>
                <a:ea typeface="Balsamiq Sans"/>
                <a:cs typeface="Balsamiq Sans"/>
                <a:sym typeface="Balsamiq Sans"/>
              </a:rPr>
              <a:t>Improvement made: Simplified the booking form</a:t>
            </a:r>
          </a:p>
          <a:p>
            <a:pPr algn="l" marL="518158" indent="-259079" lvl="1">
              <a:lnSpc>
                <a:spcPts val="3839"/>
              </a:lnSpc>
              <a:buFont typeface="Arial"/>
              <a:buChar char="•"/>
            </a:pPr>
          </a:p>
        </p:txBody>
      </p:sp>
      <p:sp>
        <p:nvSpPr>
          <p:cNvPr name="TextBox 23" id="23"/>
          <p:cNvSpPr txBox="true"/>
          <p:nvPr/>
        </p:nvSpPr>
        <p:spPr>
          <a:xfrm rot="0">
            <a:off x="12668230" y="4163059"/>
            <a:ext cx="5102984" cy="4831080"/>
          </a:xfrm>
          <a:prstGeom prst="rect">
            <a:avLst/>
          </a:prstGeom>
        </p:spPr>
        <p:txBody>
          <a:bodyPr anchor="t" rtlCol="false" tIns="0" lIns="0" bIns="0" rIns="0">
            <a:spAutoFit/>
          </a:bodyPr>
          <a:lstStyle/>
          <a:p>
            <a:pPr algn="l">
              <a:lnSpc>
                <a:spcPts val="3839"/>
              </a:lnSpc>
            </a:pPr>
            <a:r>
              <a:rPr lang="en-US" sz="2399" spc="143">
                <a:solidFill>
                  <a:srgbClr val="FFFFFF"/>
                </a:solidFill>
                <a:latin typeface="Balsamiq Sans"/>
                <a:ea typeface="Balsamiq Sans"/>
                <a:cs typeface="Balsamiq Sans"/>
                <a:sym typeface="Balsamiq Sans"/>
              </a:rPr>
              <a:t>User 3</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Complet</a:t>
            </a:r>
            <a:r>
              <a:rPr lang="en-US" sz="2399" spc="143">
                <a:solidFill>
                  <a:srgbClr val="FFFFFF"/>
                </a:solidFill>
                <a:latin typeface="Balsamiq Sans"/>
                <a:ea typeface="Balsamiq Sans"/>
                <a:cs typeface="Balsamiq Sans"/>
                <a:sym typeface="Balsamiq Sans"/>
              </a:rPr>
              <a:t>ed all tasks without confusion</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Praised the modern and professional design</a:t>
            </a:r>
          </a:p>
          <a:p>
            <a:pPr algn="l" marL="518158" indent="-259079" lvl="1">
              <a:lnSpc>
                <a:spcPts val="3839"/>
              </a:lnSpc>
              <a:buFont typeface="Arial"/>
              <a:buChar char="•"/>
            </a:pPr>
            <a:r>
              <a:rPr lang="en-US" sz="2399" spc="143">
                <a:solidFill>
                  <a:srgbClr val="FFFFFF"/>
                </a:solidFill>
                <a:latin typeface="Balsamiq Sans"/>
                <a:ea typeface="Balsamiq Sans"/>
                <a:cs typeface="Balsamiq Sans"/>
                <a:sym typeface="Balsamiq Sans"/>
              </a:rPr>
              <a:t>Suggested increasing text size for better readability</a:t>
            </a:r>
          </a:p>
          <a:p>
            <a:pPr algn="l" marL="518158" indent="-259079" lvl="1">
              <a:lnSpc>
                <a:spcPts val="3839"/>
              </a:lnSpc>
              <a:buFont typeface="Arial"/>
              <a:buChar char="•"/>
            </a:pPr>
            <a:r>
              <a:rPr lang="en-US" sz="2399" spc="143" strike="noStrike" u="none">
                <a:solidFill>
                  <a:srgbClr val="FFFFFF"/>
                </a:solidFill>
                <a:latin typeface="Balsamiq Sans"/>
                <a:ea typeface="Balsamiq Sans"/>
                <a:cs typeface="Balsamiq Sans"/>
                <a:sym typeface="Balsamiq Sans"/>
              </a:rPr>
              <a:t>Improvement made: Increased font size in key areas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16216" y="594810"/>
            <a:ext cx="8855569" cy="1231011"/>
          </a:xfrm>
          <a:prstGeom prst="rect">
            <a:avLst/>
          </a:prstGeom>
        </p:spPr>
        <p:txBody>
          <a:bodyPr anchor="t" rtlCol="false" tIns="0" lIns="0" bIns="0" rIns="0">
            <a:spAutoFit/>
          </a:bodyPr>
          <a:lstStyle/>
          <a:p>
            <a:pPr algn="ctr" marL="0" indent="0" lvl="0">
              <a:lnSpc>
                <a:spcPts val="8547"/>
              </a:lnSpc>
            </a:pPr>
            <a:r>
              <a:rPr lang="en-US" sz="7700" spc="-138">
                <a:solidFill>
                  <a:srgbClr val="3B7C5D"/>
                </a:solidFill>
                <a:latin typeface="Mango AC"/>
                <a:ea typeface="Mango AC"/>
                <a:cs typeface="Mango AC"/>
                <a:sym typeface="Mango AC"/>
              </a:rPr>
              <a:t>HCI PRINCIPLE</a:t>
            </a:r>
          </a:p>
        </p:txBody>
      </p:sp>
      <p:grpSp>
        <p:nvGrpSpPr>
          <p:cNvPr name="Group 3" id="3"/>
          <p:cNvGrpSpPr/>
          <p:nvPr/>
        </p:nvGrpSpPr>
        <p:grpSpPr>
          <a:xfrm rot="0">
            <a:off x="3515015" y="2200723"/>
            <a:ext cx="5464486" cy="3672668"/>
            <a:chOff x="0" y="0"/>
            <a:chExt cx="2262371" cy="1520534"/>
          </a:xfrm>
        </p:grpSpPr>
        <p:sp>
          <p:nvSpPr>
            <p:cNvPr name="Freeform 4" id="4"/>
            <p:cNvSpPr/>
            <p:nvPr/>
          </p:nvSpPr>
          <p:spPr>
            <a:xfrm flipH="false" flipV="false" rot="0">
              <a:off x="0" y="0"/>
              <a:ext cx="2262371" cy="1520534"/>
            </a:xfrm>
            <a:custGeom>
              <a:avLst/>
              <a:gdLst/>
              <a:ahLst/>
              <a:cxnLst/>
              <a:rect r="r" b="b" t="t" l="l"/>
              <a:pathLst>
                <a:path h="1520534" w="2262371">
                  <a:moveTo>
                    <a:pt x="97757" y="0"/>
                  </a:moveTo>
                  <a:lnTo>
                    <a:pt x="2164614" y="0"/>
                  </a:lnTo>
                  <a:cubicBezTo>
                    <a:pt x="2218604" y="0"/>
                    <a:pt x="2262371" y="43767"/>
                    <a:pt x="2262371" y="97757"/>
                  </a:cubicBezTo>
                  <a:lnTo>
                    <a:pt x="2262371" y="1422777"/>
                  </a:lnTo>
                  <a:cubicBezTo>
                    <a:pt x="2262371" y="1448704"/>
                    <a:pt x="2252072" y="1473569"/>
                    <a:pt x="2233739" y="1491902"/>
                  </a:cubicBezTo>
                  <a:cubicBezTo>
                    <a:pt x="2215406" y="1510235"/>
                    <a:pt x="2190541" y="1520534"/>
                    <a:pt x="2164614" y="1520534"/>
                  </a:cubicBezTo>
                  <a:lnTo>
                    <a:pt x="97757" y="1520534"/>
                  </a:lnTo>
                  <a:cubicBezTo>
                    <a:pt x="43767" y="1520534"/>
                    <a:pt x="0" y="1476767"/>
                    <a:pt x="0" y="1422777"/>
                  </a:cubicBezTo>
                  <a:lnTo>
                    <a:pt x="0" y="97757"/>
                  </a:lnTo>
                  <a:cubicBezTo>
                    <a:pt x="0" y="43767"/>
                    <a:pt x="43767" y="0"/>
                    <a:pt x="97757" y="0"/>
                  </a:cubicBezTo>
                  <a:close/>
                </a:path>
              </a:pathLst>
            </a:custGeom>
            <a:solidFill>
              <a:srgbClr val="74C69D"/>
            </a:solidFill>
            <a:ln cap="rnd">
              <a:noFill/>
              <a:prstDash val="solid"/>
              <a:round/>
            </a:ln>
          </p:spPr>
        </p:sp>
        <p:sp>
          <p:nvSpPr>
            <p:cNvPr name="TextBox 5" id="5"/>
            <p:cNvSpPr txBox="true"/>
            <p:nvPr/>
          </p:nvSpPr>
          <p:spPr>
            <a:xfrm>
              <a:off x="0" y="0"/>
              <a:ext cx="2262371" cy="1520534"/>
            </a:xfrm>
            <a:prstGeom prst="rect">
              <a:avLst/>
            </a:prstGeom>
          </p:spPr>
          <p:txBody>
            <a:bodyPr anchor="ctr" rtlCol="false" tIns="36224" lIns="36224" bIns="36224" rIns="36224"/>
            <a:lstStyle/>
            <a:p>
              <a:pPr algn="ctr" marL="0" indent="0" lvl="0">
                <a:lnSpc>
                  <a:spcPts val="2650"/>
                </a:lnSpc>
                <a:spcBef>
                  <a:spcPct val="0"/>
                </a:spcBef>
              </a:pPr>
            </a:p>
          </p:txBody>
        </p:sp>
      </p:grpSp>
      <p:sp>
        <p:nvSpPr>
          <p:cNvPr name="Freeform 6" id="6"/>
          <p:cNvSpPr/>
          <p:nvPr/>
        </p:nvSpPr>
        <p:spPr>
          <a:xfrm flipH="false" flipV="false" rot="-5861895">
            <a:off x="14412602" y="-978692"/>
            <a:ext cx="5175767" cy="4444690"/>
          </a:xfrm>
          <a:custGeom>
            <a:avLst/>
            <a:gdLst/>
            <a:ahLst/>
            <a:cxnLst/>
            <a:rect r="r" b="b" t="t" l="l"/>
            <a:pathLst>
              <a:path h="4444690" w="5175767">
                <a:moveTo>
                  <a:pt x="0" y="0"/>
                </a:moveTo>
                <a:lnTo>
                  <a:pt x="5175767" y="0"/>
                </a:lnTo>
                <a:lnTo>
                  <a:pt x="5175767" y="4444690"/>
                </a:lnTo>
                <a:lnTo>
                  <a:pt x="0" y="4444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961714">
            <a:off x="-1013378" y="6515695"/>
            <a:ext cx="5175767" cy="4444690"/>
          </a:xfrm>
          <a:custGeom>
            <a:avLst/>
            <a:gdLst/>
            <a:ahLst/>
            <a:cxnLst/>
            <a:rect r="r" b="b" t="t" l="l"/>
            <a:pathLst>
              <a:path h="4444690" w="5175767">
                <a:moveTo>
                  <a:pt x="0" y="0"/>
                </a:moveTo>
                <a:lnTo>
                  <a:pt x="5175767" y="0"/>
                </a:lnTo>
                <a:lnTo>
                  <a:pt x="5175767" y="4444689"/>
                </a:lnTo>
                <a:lnTo>
                  <a:pt x="0" y="4444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169509">
            <a:off x="18664989" y="3595726"/>
            <a:ext cx="1768948" cy="7315200"/>
          </a:xfrm>
          <a:custGeom>
            <a:avLst/>
            <a:gdLst/>
            <a:ahLst/>
            <a:cxnLst/>
            <a:rect r="r" b="b" t="t" l="l"/>
            <a:pathLst>
              <a:path h="7315200" w="1768948">
                <a:moveTo>
                  <a:pt x="0" y="0"/>
                </a:moveTo>
                <a:lnTo>
                  <a:pt x="1768948" y="0"/>
                </a:lnTo>
                <a:lnTo>
                  <a:pt x="1768948" y="7315200"/>
                </a:lnTo>
                <a:lnTo>
                  <a:pt x="0" y="7315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033768">
            <a:off x="-1079904" y="-650116"/>
            <a:ext cx="2576509" cy="5601106"/>
          </a:xfrm>
          <a:custGeom>
            <a:avLst/>
            <a:gdLst/>
            <a:ahLst/>
            <a:cxnLst/>
            <a:rect r="r" b="b" t="t" l="l"/>
            <a:pathLst>
              <a:path h="5601106" w="2576509">
                <a:moveTo>
                  <a:pt x="0" y="0"/>
                </a:moveTo>
                <a:lnTo>
                  <a:pt x="2576509" y="0"/>
                </a:lnTo>
                <a:lnTo>
                  <a:pt x="2576509" y="5601106"/>
                </a:lnTo>
                <a:lnTo>
                  <a:pt x="0" y="56011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7079115">
            <a:off x="597167" y="-3850118"/>
            <a:ext cx="1210333" cy="7315200"/>
          </a:xfrm>
          <a:custGeom>
            <a:avLst/>
            <a:gdLst/>
            <a:ahLst/>
            <a:cxnLst/>
            <a:rect r="r" b="b" t="t" l="l"/>
            <a:pathLst>
              <a:path h="7315200" w="1210333">
                <a:moveTo>
                  <a:pt x="1210333" y="0"/>
                </a:moveTo>
                <a:lnTo>
                  <a:pt x="0" y="0"/>
                </a:lnTo>
                <a:lnTo>
                  <a:pt x="0" y="7315200"/>
                </a:lnTo>
                <a:lnTo>
                  <a:pt x="1210333" y="7315200"/>
                </a:lnTo>
                <a:lnTo>
                  <a:pt x="121033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857821">
            <a:off x="16009446" y="7499143"/>
            <a:ext cx="3503364" cy="3172137"/>
          </a:xfrm>
          <a:custGeom>
            <a:avLst/>
            <a:gdLst/>
            <a:ahLst/>
            <a:cxnLst/>
            <a:rect r="r" b="b" t="t" l="l"/>
            <a:pathLst>
              <a:path h="3172137" w="3503364">
                <a:moveTo>
                  <a:pt x="0" y="0"/>
                </a:moveTo>
                <a:lnTo>
                  <a:pt x="3503364" y="0"/>
                </a:lnTo>
                <a:lnTo>
                  <a:pt x="3503364" y="3172137"/>
                </a:lnTo>
                <a:lnTo>
                  <a:pt x="0" y="31721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3116423">
            <a:off x="-1051779" y="1665270"/>
            <a:ext cx="1059671" cy="8446651"/>
          </a:xfrm>
          <a:custGeom>
            <a:avLst/>
            <a:gdLst/>
            <a:ahLst/>
            <a:cxnLst/>
            <a:rect r="r" b="b" t="t" l="l"/>
            <a:pathLst>
              <a:path h="8446651" w="1059671">
                <a:moveTo>
                  <a:pt x="0" y="0"/>
                </a:moveTo>
                <a:lnTo>
                  <a:pt x="1059670" y="0"/>
                </a:lnTo>
                <a:lnTo>
                  <a:pt x="1059670" y="8446650"/>
                </a:lnTo>
                <a:lnTo>
                  <a:pt x="0" y="84466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true" flipV="false" rot="1629369">
            <a:off x="7723200" y="1822931"/>
            <a:ext cx="1957610" cy="1436397"/>
          </a:xfrm>
          <a:custGeom>
            <a:avLst/>
            <a:gdLst/>
            <a:ahLst/>
            <a:cxnLst/>
            <a:rect r="r" b="b" t="t" l="l"/>
            <a:pathLst>
              <a:path h="1436397" w="1957610">
                <a:moveTo>
                  <a:pt x="1957610" y="0"/>
                </a:moveTo>
                <a:lnTo>
                  <a:pt x="0" y="0"/>
                </a:lnTo>
                <a:lnTo>
                  <a:pt x="0" y="1436396"/>
                </a:lnTo>
                <a:lnTo>
                  <a:pt x="1957610" y="1436396"/>
                </a:lnTo>
                <a:lnTo>
                  <a:pt x="195761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4" id="14"/>
          <p:cNvGrpSpPr/>
          <p:nvPr/>
        </p:nvGrpSpPr>
        <p:grpSpPr>
          <a:xfrm rot="0">
            <a:off x="3515015" y="6179230"/>
            <a:ext cx="5464486" cy="3672668"/>
            <a:chOff x="0" y="0"/>
            <a:chExt cx="2262371" cy="1520534"/>
          </a:xfrm>
        </p:grpSpPr>
        <p:sp>
          <p:nvSpPr>
            <p:cNvPr name="Freeform 15" id="15"/>
            <p:cNvSpPr/>
            <p:nvPr/>
          </p:nvSpPr>
          <p:spPr>
            <a:xfrm flipH="false" flipV="false" rot="0">
              <a:off x="0" y="0"/>
              <a:ext cx="2262371" cy="1520534"/>
            </a:xfrm>
            <a:custGeom>
              <a:avLst/>
              <a:gdLst/>
              <a:ahLst/>
              <a:cxnLst/>
              <a:rect r="r" b="b" t="t" l="l"/>
              <a:pathLst>
                <a:path h="1520534" w="2262371">
                  <a:moveTo>
                    <a:pt x="97757" y="0"/>
                  </a:moveTo>
                  <a:lnTo>
                    <a:pt x="2164614" y="0"/>
                  </a:lnTo>
                  <a:cubicBezTo>
                    <a:pt x="2218604" y="0"/>
                    <a:pt x="2262371" y="43767"/>
                    <a:pt x="2262371" y="97757"/>
                  </a:cubicBezTo>
                  <a:lnTo>
                    <a:pt x="2262371" y="1422777"/>
                  </a:lnTo>
                  <a:cubicBezTo>
                    <a:pt x="2262371" y="1448704"/>
                    <a:pt x="2252072" y="1473569"/>
                    <a:pt x="2233739" y="1491902"/>
                  </a:cubicBezTo>
                  <a:cubicBezTo>
                    <a:pt x="2215406" y="1510235"/>
                    <a:pt x="2190541" y="1520534"/>
                    <a:pt x="2164614" y="1520534"/>
                  </a:cubicBezTo>
                  <a:lnTo>
                    <a:pt x="97757" y="1520534"/>
                  </a:lnTo>
                  <a:cubicBezTo>
                    <a:pt x="43767" y="1520534"/>
                    <a:pt x="0" y="1476767"/>
                    <a:pt x="0" y="1422777"/>
                  </a:cubicBezTo>
                  <a:lnTo>
                    <a:pt x="0" y="97757"/>
                  </a:lnTo>
                  <a:cubicBezTo>
                    <a:pt x="0" y="43767"/>
                    <a:pt x="43767" y="0"/>
                    <a:pt x="97757" y="0"/>
                  </a:cubicBezTo>
                  <a:close/>
                </a:path>
              </a:pathLst>
            </a:custGeom>
            <a:solidFill>
              <a:srgbClr val="74C69D"/>
            </a:solidFill>
            <a:ln cap="rnd">
              <a:noFill/>
              <a:prstDash val="solid"/>
              <a:round/>
            </a:ln>
          </p:spPr>
        </p:sp>
        <p:sp>
          <p:nvSpPr>
            <p:cNvPr name="TextBox 16" id="16"/>
            <p:cNvSpPr txBox="true"/>
            <p:nvPr/>
          </p:nvSpPr>
          <p:spPr>
            <a:xfrm>
              <a:off x="0" y="0"/>
              <a:ext cx="2262371" cy="1520534"/>
            </a:xfrm>
            <a:prstGeom prst="rect">
              <a:avLst/>
            </a:prstGeom>
          </p:spPr>
          <p:txBody>
            <a:bodyPr anchor="ctr" rtlCol="false" tIns="36224" lIns="36224" bIns="36224" rIns="36224"/>
            <a:lstStyle/>
            <a:p>
              <a:pPr algn="ctr" marL="0" indent="0" lvl="0">
                <a:lnSpc>
                  <a:spcPts val="2650"/>
                </a:lnSpc>
                <a:spcBef>
                  <a:spcPct val="0"/>
                </a:spcBef>
              </a:pPr>
            </a:p>
          </p:txBody>
        </p:sp>
      </p:grpSp>
      <p:grpSp>
        <p:nvGrpSpPr>
          <p:cNvPr name="Group 17" id="17"/>
          <p:cNvGrpSpPr/>
          <p:nvPr/>
        </p:nvGrpSpPr>
        <p:grpSpPr>
          <a:xfrm rot="0">
            <a:off x="9665301" y="3626901"/>
            <a:ext cx="5464486" cy="4390708"/>
            <a:chOff x="0" y="0"/>
            <a:chExt cx="2262371" cy="1817812"/>
          </a:xfrm>
        </p:grpSpPr>
        <p:sp>
          <p:nvSpPr>
            <p:cNvPr name="Freeform 18" id="18"/>
            <p:cNvSpPr/>
            <p:nvPr/>
          </p:nvSpPr>
          <p:spPr>
            <a:xfrm flipH="false" flipV="false" rot="0">
              <a:off x="0" y="0"/>
              <a:ext cx="2262371" cy="1817812"/>
            </a:xfrm>
            <a:custGeom>
              <a:avLst/>
              <a:gdLst/>
              <a:ahLst/>
              <a:cxnLst/>
              <a:rect r="r" b="b" t="t" l="l"/>
              <a:pathLst>
                <a:path h="1817812" w="2262371">
                  <a:moveTo>
                    <a:pt x="97757" y="0"/>
                  </a:moveTo>
                  <a:lnTo>
                    <a:pt x="2164614" y="0"/>
                  </a:lnTo>
                  <a:cubicBezTo>
                    <a:pt x="2218604" y="0"/>
                    <a:pt x="2262371" y="43767"/>
                    <a:pt x="2262371" y="97757"/>
                  </a:cubicBezTo>
                  <a:lnTo>
                    <a:pt x="2262371" y="1720055"/>
                  </a:lnTo>
                  <a:cubicBezTo>
                    <a:pt x="2262371" y="1745982"/>
                    <a:pt x="2252072" y="1770847"/>
                    <a:pt x="2233739" y="1789180"/>
                  </a:cubicBezTo>
                  <a:cubicBezTo>
                    <a:pt x="2215406" y="1807513"/>
                    <a:pt x="2190541" y="1817812"/>
                    <a:pt x="2164614" y="1817812"/>
                  </a:cubicBezTo>
                  <a:lnTo>
                    <a:pt x="97757" y="1817812"/>
                  </a:lnTo>
                  <a:cubicBezTo>
                    <a:pt x="43767" y="1817812"/>
                    <a:pt x="0" y="1774045"/>
                    <a:pt x="0" y="1720055"/>
                  </a:cubicBezTo>
                  <a:lnTo>
                    <a:pt x="0" y="97757"/>
                  </a:lnTo>
                  <a:cubicBezTo>
                    <a:pt x="0" y="43767"/>
                    <a:pt x="43767" y="0"/>
                    <a:pt x="97757" y="0"/>
                  </a:cubicBezTo>
                  <a:close/>
                </a:path>
              </a:pathLst>
            </a:custGeom>
            <a:solidFill>
              <a:srgbClr val="74C69D"/>
            </a:solidFill>
            <a:ln cap="rnd">
              <a:noFill/>
              <a:prstDash val="solid"/>
              <a:round/>
            </a:ln>
          </p:spPr>
        </p:sp>
        <p:sp>
          <p:nvSpPr>
            <p:cNvPr name="TextBox 19" id="19"/>
            <p:cNvSpPr txBox="true"/>
            <p:nvPr/>
          </p:nvSpPr>
          <p:spPr>
            <a:xfrm>
              <a:off x="0" y="0"/>
              <a:ext cx="2262371" cy="1817812"/>
            </a:xfrm>
            <a:prstGeom prst="rect">
              <a:avLst/>
            </a:prstGeom>
          </p:spPr>
          <p:txBody>
            <a:bodyPr anchor="ctr" rtlCol="false" tIns="36224" lIns="36224" bIns="36224" rIns="36224"/>
            <a:lstStyle/>
            <a:p>
              <a:pPr algn="ctr" marL="0" indent="0" lvl="0">
                <a:lnSpc>
                  <a:spcPts val="2650"/>
                </a:lnSpc>
                <a:spcBef>
                  <a:spcPct val="0"/>
                </a:spcBef>
              </a:pPr>
            </a:p>
          </p:txBody>
        </p:sp>
      </p:grpSp>
      <p:sp>
        <p:nvSpPr>
          <p:cNvPr name="Freeform 20" id="20"/>
          <p:cNvSpPr/>
          <p:nvPr/>
        </p:nvSpPr>
        <p:spPr>
          <a:xfrm flipH="false" flipV="false" rot="-1058254">
            <a:off x="13157115" y="2442304"/>
            <a:ext cx="3474523" cy="2084714"/>
          </a:xfrm>
          <a:custGeom>
            <a:avLst/>
            <a:gdLst/>
            <a:ahLst/>
            <a:cxnLst/>
            <a:rect r="r" b="b" t="t" l="l"/>
            <a:pathLst>
              <a:path h="2084714" w="3474523">
                <a:moveTo>
                  <a:pt x="0" y="0"/>
                </a:moveTo>
                <a:lnTo>
                  <a:pt x="3474523" y="0"/>
                </a:lnTo>
                <a:lnTo>
                  <a:pt x="3474523" y="2084714"/>
                </a:lnTo>
                <a:lnTo>
                  <a:pt x="0" y="208471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7562691" y="7634440"/>
            <a:ext cx="2890425" cy="2330405"/>
          </a:xfrm>
          <a:custGeom>
            <a:avLst/>
            <a:gdLst/>
            <a:ahLst/>
            <a:cxnLst/>
            <a:rect r="r" b="b" t="t" l="l"/>
            <a:pathLst>
              <a:path h="2330405" w="2890425">
                <a:moveTo>
                  <a:pt x="0" y="0"/>
                </a:moveTo>
                <a:lnTo>
                  <a:pt x="2890425" y="0"/>
                </a:lnTo>
                <a:lnTo>
                  <a:pt x="2890425" y="2330406"/>
                </a:lnTo>
                <a:lnTo>
                  <a:pt x="0" y="23304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2" id="22"/>
          <p:cNvSpPr txBox="true"/>
          <p:nvPr/>
        </p:nvSpPr>
        <p:spPr>
          <a:xfrm rot="0">
            <a:off x="3750425" y="2550654"/>
            <a:ext cx="4993666" cy="3518916"/>
          </a:xfrm>
          <a:prstGeom prst="rect">
            <a:avLst/>
          </a:prstGeom>
        </p:spPr>
        <p:txBody>
          <a:bodyPr anchor="t" rtlCol="false" tIns="0" lIns="0" bIns="0" rIns="0">
            <a:spAutoFit/>
          </a:bodyPr>
          <a:lstStyle/>
          <a:p>
            <a:pPr algn="l">
              <a:lnSpc>
                <a:spcPts val="3131"/>
              </a:lnSpc>
            </a:pPr>
            <a:r>
              <a:rPr lang="en-US" sz="2699" spc="161" b="true">
                <a:solidFill>
                  <a:srgbClr val="285741"/>
                </a:solidFill>
                <a:latin typeface="Balsamiq Sans Bold"/>
                <a:ea typeface="Balsamiq Sans Bold"/>
                <a:cs typeface="Balsamiq Sans Bold"/>
                <a:sym typeface="Balsamiq Sans Bold"/>
              </a:rPr>
              <a:t>🪧 Visibility</a:t>
            </a:r>
          </a:p>
          <a:p>
            <a:pPr algn="l">
              <a:lnSpc>
                <a:spcPts val="3131"/>
              </a:lnSpc>
            </a:pPr>
          </a:p>
          <a:p>
            <a:pPr algn="l" marL="582927" indent="-291463" lvl="1">
              <a:lnSpc>
                <a:spcPts val="3131"/>
              </a:lnSpc>
              <a:buFont typeface="Arial"/>
              <a:buChar char="•"/>
            </a:pPr>
            <a:r>
              <a:rPr lang="en-US" sz="2699" spc="161">
                <a:solidFill>
                  <a:srgbClr val="FFFFFF"/>
                </a:solidFill>
                <a:latin typeface="Balsamiq Sans"/>
                <a:ea typeface="Balsamiq Sans"/>
                <a:cs typeface="Balsamiq Sans"/>
                <a:sym typeface="Balsamiq Sans"/>
              </a:rPr>
              <a:t>Clear labels and ico</a:t>
            </a:r>
            <a:r>
              <a:rPr lang="en-US" sz="2699" spc="161">
                <a:solidFill>
                  <a:srgbClr val="FFFFFF"/>
                </a:solidFill>
                <a:latin typeface="Balsamiq Sans"/>
                <a:ea typeface="Balsamiq Sans"/>
                <a:cs typeface="Balsamiq Sans"/>
                <a:sym typeface="Balsamiq Sans"/>
              </a:rPr>
              <a:t>ns</a:t>
            </a:r>
            <a:r>
              <a:rPr lang="en-US" sz="2699" spc="161">
                <a:solidFill>
                  <a:srgbClr val="FFFFFF"/>
                </a:solidFill>
                <a:latin typeface="Balsamiq Sans"/>
                <a:ea typeface="Balsamiq Sans"/>
                <a:cs typeface="Balsamiq Sans"/>
                <a:sym typeface="Balsamiq Sans"/>
              </a:rPr>
              <a:t> </a:t>
            </a:r>
            <a:r>
              <a:rPr lang="en-US" sz="2699" spc="161">
                <a:solidFill>
                  <a:srgbClr val="FFFFFF"/>
                </a:solidFill>
                <a:latin typeface="Balsamiq Sans"/>
                <a:ea typeface="Balsamiq Sans"/>
                <a:cs typeface="Balsamiq Sans"/>
                <a:sym typeface="Balsamiq Sans"/>
              </a:rPr>
              <a:t>gu</a:t>
            </a:r>
            <a:r>
              <a:rPr lang="en-US" sz="2699" spc="161">
                <a:solidFill>
                  <a:srgbClr val="FFFFFF"/>
                </a:solidFill>
                <a:latin typeface="Balsamiq Sans"/>
                <a:ea typeface="Balsamiq Sans"/>
                <a:cs typeface="Balsamiq Sans"/>
                <a:sym typeface="Balsamiq Sans"/>
              </a:rPr>
              <a:t>ide users at every step</a:t>
            </a:r>
          </a:p>
          <a:p>
            <a:pPr algn="l" marL="582927" indent="-291463" lvl="1">
              <a:lnSpc>
                <a:spcPts val="3131"/>
              </a:lnSpc>
              <a:buFont typeface="Arial"/>
              <a:buChar char="•"/>
            </a:pPr>
            <a:r>
              <a:rPr lang="en-US" sz="2699" spc="161">
                <a:solidFill>
                  <a:srgbClr val="FFFFFF"/>
                </a:solidFill>
                <a:latin typeface="Balsamiq Sans"/>
                <a:ea typeface="Balsamiq Sans"/>
                <a:cs typeface="Balsamiq Sans"/>
                <a:sym typeface="Balsamiq Sans"/>
              </a:rPr>
              <a:t>Users can easily see what actions are available</a:t>
            </a:r>
          </a:p>
          <a:p>
            <a:pPr algn="l" marL="0" indent="0" lvl="0">
              <a:lnSpc>
                <a:spcPts val="3131"/>
              </a:lnSpc>
            </a:pPr>
          </a:p>
        </p:txBody>
      </p:sp>
      <p:sp>
        <p:nvSpPr>
          <p:cNvPr name="TextBox 23" id="23"/>
          <p:cNvSpPr txBox="true"/>
          <p:nvPr/>
        </p:nvSpPr>
        <p:spPr>
          <a:xfrm rot="0">
            <a:off x="3900821" y="6445930"/>
            <a:ext cx="4993666" cy="3518916"/>
          </a:xfrm>
          <a:prstGeom prst="rect">
            <a:avLst/>
          </a:prstGeom>
        </p:spPr>
        <p:txBody>
          <a:bodyPr anchor="t" rtlCol="false" tIns="0" lIns="0" bIns="0" rIns="0">
            <a:spAutoFit/>
          </a:bodyPr>
          <a:lstStyle/>
          <a:p>
            <a:pPr algn="l">
              <a:lnSpc>
                <a:spcPts val="3131"/>
              </a:lnSpc>
            </a:pPr>
            <a:r>
              <a:rPr lang="en-US" sz="2699" spc="161">
                <a:solidFill>
                  <a:srgbClr val="285741"/>
                </a:solidFill>
                <a:latin typeface="Balsamiq Sans"/>
                <a:ea typeface="Balsamiq Sans"/>
                <a:cs typeface="Balsamiq Sans"/>
                <a:sym typeface="Balsamiq Sans"/>
              </a:rPr>
              <a:t>🎨 </a:t>
            </a:r>
            <a:r>
              <a:rPr lang="en-US" sz="2699" spc="161" b="true">
                <a:solidFill>
                  <a:srgbClr val="285741"/>
                </a:solidFill>
                <a:latin typeface="Balsamiq Sans Bold"/>
                <a:ea typeface="Balsamiq Sans Bold"/>
                <a:cs typeface="Balsamiq Sans Bold"/>
                <a:sym typeface="Balsamiq Sans Bold"/>
              </a:rPr>
              <a:t>Consistency</a:t>
            </a:r>
          </a:p>
          <a:p>
            <a:pPr algn="l">
              <a:lnSpc>
                <a:spcPts val="3131"/>
              </a:lnSpc>
            </a:pPr>
          </a:p>
          <a:p>
            <a:pPr algn="l" marL="582927" indent="-291463" lvl="1">
              <a:lnSpc>
                <a:spcPts val="3131"/>
              </a:lnSpc>
              <a:buFont typeface="Arial"/>
              <a:buChar char="•"/>
            </a:pPr>
            <a:r>
              <a:rPr lang="en-US" sz="2699" spc="161">
                <a:solidFill>
                  <a:srgbClr val="FFFFFF"/>
                </a:solidFill>
                <a:latin typeface="Balsamiq Sans"/>
                <a:ea typeface="Balsamiq Sans"/>
                <a:cs typeface="Balsamiq Sans"/>
                <a:sym typeface="Balsamiq Sans"/>
              </a:rPr>
              <a:t>Buttons, fonts, and layout</a:t>
            </a:r>
            <a:r>
              <a:rPr lang="en-US" sz="2699" spc="161">
                <a:solidFill>
                  <a:srgbClr val="FFFFFF"/>
                </a:solidFill>
                <a:latin typeface="Balsamiq Sans"/>
                <a:ea typeface="Balsamiq Sans"/>
                <a:cs typeface="Balsamiq Sans"/>
                <a:sym typeface="Balsamiq Sans"/>
              </a:rPr>
              <a:t>s</a:t>
            </a:r>
            <a:r>
              <a:rPr lang="en-US" sz="2699" spc="161">
                <a:solidFill>
                  <a:srgbClr val="FFFFFF"/>
                </a:solidFill>
                <a:latin typeface="Balsamiq Sans"/>
                <a:ea typeface="Balsamiq Sans"/>
                <a:cs typeface="Balsamiq Sans"/>
                <a:sym typeface="Balsamiq Sans"/>
              </a:rPr>
              <a:t> are the same across all screens</a:t>
            </a:r>
          </a:p>
          <a:p>
            <a:pPr algn="l" marL="582927" indent="-291463" lvl="1">
              <a:lnSpc>
                <a:spcPts val="3131"/>
              </a:lnSpc>
              <a:buFont typeface="Arial"/>
              <a:buChar char="•"/>
            </a:pPr>
            <a:r>
              <a:rPr lang="en-US" sz="2699" spc="161">
                <a:solidFill>
                  <a:srgbClr val="FFFFFF"/>
                </a:solidFill>
                <a:latin typeface="Balsamiq Sans"/>
                <a:ea typeface="Balsamiq Sans"/>
                <a:cs typeface="Balsamiq Sans"/>
                <a:sym typeface="Balsamiq Sans"/>
              </a:rPr>
              <a:t>Repeating design patterns reduce confusion</a:t>
            </a:r>
          </a:p>
          <a:p>
            <a:pPr algn="l" marL="0" indent="0" lvl="0">
              <a:lnSpc>
                <a:spcPts val="3131"/>
              </a:lnSpc>
            </a:pPr>
          </a:p>
        </p:txBody>
      </p:sp>
      <p:sp>
        <p:nvSpPr>
          <p:cNvPr name="TextBox 24" id="24"/>
          <p:cNvSpPr txBox="true"/>
          <p:nvPr/>
        </p:nvSpPr>
        <p:spPr>
          <a:xfrm rot="0">
            <a:off x="9900710" y="3924350"/>
            <a:ext cx="4993666" cy="4299966"/>
          </a:xfrm>
          <a:prstGeom prst="rect">
            <a:avLst/>
          </a:prstGeom>
        </p:spPr>
        <p:txBody>
          <a:bodyPr anchor="t" rtlCol="false" tIns="0" lIns="0" bIns="0" rIns="0">
            <a:spAutoFit/>
          </a:bodyPr>
          <a:lstStyle/>
          <a:p>
            <a:pPr algn="l">
              <a:lnSpc>
                <a:spcPts val="3131"/>
              </a:lnSpc>
            </a:pPr>
            <a:r>
              <a:rPr lang="en-US" sz="2699" spc="161">
                <a:solidFill>
                  <a:srgbClr val="285741"/>
                </a:solidFill>
                <a:latin typeface="Balsamiq Sans"/>
                <a:ea typeface="Balsamiq Sans"/>
                <a:cs typeface="Balsamiq Sans"/>
                <a:sym typeface="Balsamiq Sans"/>
              </a:rPr>
              <a:t>✅</a:t>
            </a:r>
            <a:r>
              <a:rPr lang="en-US" sz="2699" spc="161" b="true">
                <a:solidFill>
                  <a:srgbClr val="285741"/>
                </a:solidFill>
                <a:latin typeface="Balsamiq Sans Bold"/>
                <a:ea typeface="Balsamiq Sans Bold"/>
                <a:cs typeface="Balsamiq Sans Bold"/>
                <a:sym typeface="Balsamiq Sans Bold"/>
              </a:rPr>
              <a:t> Feedback</a:t>
            </a:r>
          </a:p>
          <a:p>
            <a:pPr algn="l">
              <a:lnSpc>
                <a:spcPts val="3131"/>
              </a:lnSpc>
            </a:pPr>
          </a:p>
          <a:p>
            <a:pPr algn="l" marL="582927" indent="-291463" lvl="1">
              <a:lnSpc>
                <a:spcPts val="3131"/>
              </a:lnSpc>
              <a:buFont typeface="Arial"/>
              <a:buChar char="•"/>
            </a:pPr>
            <a:r>
              <a:rPr lang="en-US" sz="2699" spc="161">
                <a:solidFill>
                  <a:srgbClr val="FFFFFF"/>
                </a:solidFill>
                <a:latin typeface="Balsamiq Sans"/>
                <a:ea typeface="Balsamiq Sans"/>
                <a:cs typeface="Balsamiq Sans"/>
                <a:sym typeface="Balsamiq Sans"/>
              </a:rPr>
              <a:t>After booking an appointment, a co</a:t>
            </a:r>
            <a:r>
              <a:rPr lang="en-US" sz="2699" spc="161">
                <a:solidFill>
                  <a:srgbClr val="FFFFFF"/>
                </a:solidFill>
                <a:latin typeface="Balsamiq Sans"/>
                <a:ea typeface="Balsamiq Sans"/>
                <a:cs typeface="Balsamiq Sans"/>
                <a:sym typeface="Balsamiq Sans"/>
              </a:rPr>
              <a:t>nfirmation</a:t>
            </a:r>
            <a:r>
              <a:rPr lang="en-US" sz="2699" spc="161">
                <a:solidFill>
                  <a:srgbClr val="FFFFFF"/>
                </a:solidFill>
                <a:latin typeface="Balsamiq Sans"/>
                <a:ea typeface="Balsamiq Sans"/>
                <a:cs typeface="Balsamiq Sans"/>
                <a:sym typeface="Balsamiq Sans"/>
              </a:rPr>
              <a:t> pa</a:t>
            </a:r>
            <a:r>
              <a:rPr lang="en-US" sz="2699" spc="161">
                <a:solidFill>
                  <a:srgbClr val="FFFFFF"/>
                </a:solidFill>
                <a:latin typeface="Balsamiq Sans"/>
                <a:ea typeface="Balsamiq Sans"/>
                <a:cs typeface="Balsamiq Sans"/>
                <a:sym typeface="Balsamiq Sans"/>
              </a:rPr>
              <a:t>g</a:t>
            </a:r>
            <a:r>
              <a:rPr lang="en-US" sz="2699" spc="161">
                <a:solidFill>
                  <a:srgbClr val="FFFFFF"/>
                </a:solidFill>
                <a:latin typeface="Balsamiq Sans"/>
                <a:ea typeface="Balsamiq Sans"/>
                <a:cs typeface="Balsamiq Sans"/>
                <a:sym typeface="Balsamiq Sans"/>
              </a:rPr>
              <a:t>e shows the request was successful</a:t>
            </a:r>
          </a:p>
          <a:p>
            <a:pPr algn="l" marL="582927" indent="-291463" lvl="1">
              <a:lnSpc>
                <a:spcPts val="3131"/>
              </a:lnSpc>
              <a:buFont typeface="Arial"/>
              <a:buChar char="•"/>
            </a:pPr>
            <a:r>
              <a:rPr lang="en-US" sz="2699" spc="161">
                <a:solidFill>
                  <a:srgbClr val="FFFFFF"/>
                </a:solidFill>
                <a:latin typeface="Balsamiq Sans"/>
                <a:ea typeface="Balsamiq Sans"/>
                <a:cs typeface="Balsamiq Sans"/>
                <a:sym typeface="Balsamiq Sans"/>
              </a:rPr>
              <a:t>Users are reminded to check their email, reinforcing trust</a:t>
            </a:r>
          </a:p>
          <a:p>
            <a:pPr algn="l" marL="0" indent="0" lvl="0">
              <a:lnSpc>
                <a:spcPts val="313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48331" y="6489490"/>
            <a:ext cx="5175767" cy="4444690"/>
          </a:xfrm>
          <a:custGeom>
            <a:avLst/>
            <a:gdLst/>
            <a:ahLst/>
            <a:cxnLst/>
            <a:rect r="r" b="b" t="t" l="l"/>
            <a:pathLst>
              <a:path h="4444690" w="5175767">
                <a:moveTo>
                  <a:pt x="0" y="0"/>
                </a:moveTo>
                <a:lnTo>
                  <a:pt x="5175767" y="0"/>
                </a:lnTo>
                <a:lnTo>
                  <a:pt x="5175767" y="4444689"/>
                </a:lnTo>
                <a:lnTo>
                  <a:pt x="0" y="4444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38286" y="1695583"/>
            <a:ext cx="12405414" cy="5843908"/>
            <a:chOff x="0" y="0"/>
            <a:chExt cx="4361779" cy="2054735"/>
          </a:xfrm>
        </p:grpSpPr>
        <p:sp>
          <p:nvSpPr>
            <p:cNvPr name="Freeform 4" id="4"/>
            <p:cNvSpPr/>
            <p:nvPr/>
          </p:nvSpPr>
          <p:spPr>
            <a:xfrm flipH="false" flipV="false" rot="0">
              <a:off x="0" y="0"/>
              <a:ext cx="4361779" cy="2054735"/>
            </a:xfrm>
            <a:custGeom>
              <a:avLst/>
              <a:gdLst/>
              <a:ahLst/>
              <a:cxnLst/>
              <a:rect r="r" b="b" t="t" l="l"/>
              <a:pathLst>
                <a:path h="2054735" w="4361779">
                  <a:moveTo>
                    <a:pt x="58663" y="0"/>
                  </a:moveTo>
                  <a:lnTo>
                    <a:pt x="4303116" y="0"/>
                  </a:lnTo>
                  <a:cubicBezTo>
                    <a:pt x="4335515" y="0"/>
                    <a:pt x="4361779" y="26264"/>
                    <a:pt x="4361779" y="58663"/>
                  </a:cubicBezTo>
                  <a:lnTo>
                    <a:pt x="4361779" y="1996072"/>
                  </a:lnTo>
                  <a:cubicBezTo>
                    <a:pt x="4361779" y="2028471"/>
                    <a:pt x="4335515" y="2054735"/>
                    <a:pt x="4303116" y="2054735"/>
                  </a:cubicBezTo>
                  <a:lnTo>
                    <a:pt x="58663" y="2054735"/>
                  </a:lnTo>
                  <a:cubicBezTo>
                    <a:pt x="26264" y="2054735"/>
                    <a:pt x="0" y="2028471"/>
                    <a:pt x="0" y="1996072"/>
                  </a:cubicBezTo>
                  <a:lnTo>
                    <a:pt x="0" y="58663"/>
                  </a:lnTo>
                  <a:cubicBezTo>
                    <a:pt x="0" y="26264"/>
                    <a:pt x="26264" y="0"/>
                    <a:pt x="58663" y="0"/>
                  </a:cubicBezTo>
                  <a:close/>
                </a:path>
              </a:pathLst>
            </a:custGeom>
            <a:solidFill>
              <a:srgbClr val="52B788"/>
            </a:solidFill>
          </p:spPr>
        </p:sp>
        <p:sp>
          <p:nvSpPr>
            <p:cNvPr name="TextBox 5" id="5"/>
            <p:cNvSpPr txBox="true"/>
            <p:nvPr/>
          </p:nvSpPr>
          <p:spPr>
            <a:xfrm>
              <a:off x="0" y="0"/>
              <a:ext cx="4361779" cy="2054735"/>
            </a:xfrm>
            <a:prstGeom prst="rect">
              <a:avLst/>
            </a:prstGeom>
          </p:spPr>
          <p:txBody>
            <a:bodyPr anchor="ctr" rtlCol="false" tIns="38053" lIns="38053" bIns="38053" rIns="38053"/>
            <a:lstStyle/>
            <a:p>
              <a:pPr algn="ctr">
                <a:lnSpc>
                  <a:spcPts val="2085"/>
                </a:lnSpc>
              </a:pPr>
            </a:p>
          </p:txBody>
        </p:sp>
      </p:grpSp>
      <p:sp>
        <p:nvSpPr>
          <p:cNvPr name="Freeform 6" id="6"/>
          <p:cNvSpPr/>
          <p:nvPr/>
        </p:nvSpPr>
        <p:spPr>
          <a:xfrm flipH="false" flipV="false" rot="0">
            <a:off x="13626036" y="6489490"/>
            <a:ext cx="5175767" cy="4444690"/>
          </a:xfrm>
          <a:custGeom>
            <a:avLst/>
            <a:gdLst/>
            <a:ahLst/>
            <a:cxnLst/>
            <a:rect r="r" b="b" t="t" l="l"/>
            <a:pathLst>
              <a:path h="4444690" w="5175767">
                <a:moveTo>
                  <a:pt x="0" y="0"/>
                </a:moveTo>
                <a:lnTo>
                  <a:pt x="5175767" y="0"/>
                </a:lnTo>
                <a:lnTo>
                  <a:pt x="5175767" y="4444689"/>
                </a:lnTo>
                <a:lnTo>
                  <a:pt x="0" y="4444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517984" y="1695583"/>
            <a:ext cx="10322999" cy="5843908"/>
            <a:chOff x="0" y="0"/>
            <a:chExt cx="3812812" cy="2158455"/>
          </a:xfrm>
        </p:grpSpPr>
        <p:sp>
          <p:nvSpPr>
            <p:cNvPr name="Freeform 8" id="8"/>
            <p:cNvSpPr/>
            <p:nvPr/>
          </p:nvSpPr>
          <p:spPr>
            <a:xfrm flipH="false" flipV="false" rot="0">
              <a:off x="0" y="0"/>
              <a:ext cx="3812812" cy="2158455"/>
            </a:xfrm>
            <a:custGeom>
              <a:avLst/>
              <a:gdLst/>
              <a:ahLst/>
              <a:cxnLst/>
              <a:rect r="r" b="b" t="t" l="l"/>
              <a:pathLst>
                <a:path h="2158455" w="3812812">
                  <a:moveTo>
                    <a:pt x="51748" y="0"/>
                  </a:moveTo>
                  <a:lnTo>
                    <a:pt x="3761065" y="0"/>
                  </a:lnTo>
                  <a:cubicBezTo>
                    <a:pt x="3789644" y="0"/>
                    <a:pt x="3812812" y="23168"/>
                    <a:pt x="3812812" y="51748"/>
                  </a:cubicBezTo>
                  <a:lnTo>
                    <a:pt x="3812812" y="2106707"/>
                  </a:lnTo>
                  <a:cubicBezTo>
                    <a:pt x="3812812" y="2135286"/>
                    <a:pt x="3789644" y="2158455"/>
                    <a:pt x="3761065" y="2158455"/>
                  </a:cubicBezTo>
                  <a:lnTo>
                    <a:pt x="51748" y="2158455"/>
                  </a:lnTo>
                  <a:cubicBezTo>
                    <a:pt x="23168" y="2158455"/>
                    <a:pt x="0" y="2135286"/>
                    <a:pt x="0" y="2106707"/>
                  </a:cubicBezTo>
                  <a:lnTo>
                    <a:pt x="0" y="51748"/>
                  </a:lnTo>
                  <a:cubicBezTo>
                    <a:pt x="0" y="23168"/>
                    <a:pt x="23168" y="0"/>
                    <a:pt x="51748" y="0"/>
                  </a:cubicBezTo>
                  <a:close/>
                </a:path>
              </a:pathLst>
            </a:custGeom>
            <a:solidFill>
              <a:srgbClr val="94D8A8"/>
            </a:solidFill>
            <a:ln cap="rnd">
              <a:noFill/>
              <a:prstDash val="solid"/>
              <a:round/>
            </a:ln>
          </p:spPr>
        </p:sp>
        <p:sp>
          <p:nvSpPr>
            <p:cNvPr name="TextBox 9" id="9"/>
            <p:cNvSpPr txBox="true"/>
            <p:nvPr/>
          </p:nvSpPr>
          <p:spPr>
            <a:xfrm>
              <a:off x="0" y="0"/>
              <a:ext cx="3812812" cy="2158455"/>
            </a:xfrm>
            <a:prstGeom prst="rect">
              <a:avLst/>
            </a:prstGeom>
          </p:spPr>
          <p:txBody>
            <a:bodyPr anchor="ctr" rtlCol="false" tIns="36224" lIns="36224" bIns="36224" rIns="36224"/>
            <a:lstStyle/>
            <a:p>
              <a:pPr algn="ctr" marL="0" indent="0" lvl="0">
                <a:lnSpc>
                  <a:spcPts val="2650"/>
                </a:lnSpc>
                <a:spcBef>
                  <a:spcPct val="0"/>
                </a:spcBef>
              </a:pPr>
            </a:p>
          </p:txBody>
        </p:sp>
      </p:grpSp>
      <p:sp>
        <p:nvSpPr>
          <p:cNvPr name="Freeform 10" id="10"/>
          <p:cNvSpPr/>
          <p:nvPr/>
        </p:nvSpPr>
        <p:spPr>
          <a:xfrm flipH="false" flipV="false" rot="0">
            <a:off x="12105143" y="6764163"/>
            <a:ext cx="7315200" cy="3895344"/>
          </a:xfrm>
          <a:custGeom>
            <a:avLst/>
            <a:gdLst/>
            <a:ahLst/>
            <a:cxnLst/>
            <a:rect r="r" b="b" t="t" l="l"/>
            <a:pathLst>
              <a:path h="3895344" w="7315200">
                <a:moveTo>
                  <a:pt x="0" y="0"/>
                </a:moveTo>
                <a:lnTo>
                  <a:pt x="7315200" y="0"/>
                </a:lnTo>
                <a:lnTo>
                  <a:pt x="7315200" y="3895344"/>
                </a:lnTo>
                <a:lnTo>
                  <a:pt x="0" y="3895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885416" y="7710941"/>
            <a:ext cx="2076482" cy="2247883"/>
          </a:xfrm>
          <a:custGeom>
            <a:avLst/>
            <a:gdLst/>
            <a:ahLst/>
            <a:cxnLst/>
            <a:rect r="r" b="b" t="t" l="l"/>
            <a:pathLst>
              <a:path h="2247883" w="2076482">
                <a:moveTo>
                  <a:pt x="0" y="0"/>
                </a:moveTo>
                <a:lnTo>
                  <a:pt x="2076481" y="0"/>
                </a:lnTo>
                <a:lnTo>
                  <a:pt x="2076481" y="2247883"/>
                </a:lnTo>
                <a:lnTo>
                  <a:pt x="0" y="22478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105042" y="7082099"/>
            <a:ext cx="5856957" cy="3016333"/>
          </a:xfrm>
          <a:custGeom>
            <a:avLst/>
            <a:gdLst/>
            <a:ahLst/>
            <a:cxnLst/>
            <a:rect r="r" b="b" t="t" l="l"/>
            <a:pathLst>
              <a:path h="3016333" w="5856957">
                <a:moveTo>
                  <a:pt x="0" y="0"/>
                </a:moveTo>
                <a:lnTo>
                  <a:pt x="5856957" y="0"/>
                </a:lnTo>
                <a:lnTo>
                  <a:pt x="5856957" y="3016333"/>
                </a:lnTo>
                <a:lnTo>
                  <a:pt x="0" y="3016333"/>
                </a:lnTo>
                <a:lnTo>
                  <a:pt x="0" y="0"/>
                </a:lnTo>
                <a:close/>
              </a:path>
            </a:pathLst>
          </a:custGeom>
          <a:blipFill>
            <a:blip r:embed="rId10"/>
            <a:stretch>
              <a:fillRect l="0" t="0" r="0" b="0"/>
            </a:stretch>
          </a:blipFill>
        </p:spPr>
      </p:sp>
      <p:sp>
        <p:nvSpPr>
          <p:cNvPr name="TextBox 13" id="13"/>
          <p:cNvSpPr txBox="true"/>
          <p:nvPr/>
        </p:nvSpPr>
        <p:spPr>
          <a:xfrm rot="0">
            <a:off x="1270064" y="466369"/>
            <a:ext cx="16495841" cy="1057987"/>
          </a:xfrm>
          <a:prstGeom prst="rect">
            <a:avLst/>
          </a:prstGeom>
        </p:spPr>
        <p:txBody>
          <a:bodyPr anchor="t" rtlCol="false" tIns="0" lIns="0" bIns="0" rIns="0">
            <a:spAutoFit/>
          </a:bodyPr>
          <a:lstStyle/>
          <a:p>
            <a:pPr algn="l" marL="0" indent="0" lvl="0">
              <a:lnSpc>
                <a:spcPts val="7223"/>
              </a:lnSpc>
            </a:pPr>
            <a:r>
              <a:rPr lang="en-US" sz="6507" spc="-117">
                <a:solidFill>
                  <a:srgbClr val="3B7C5D"/>
                </a:solidFill>
                <a:latin typeface="Mango AC"/>
                <a:ea typeface="Mango AC"/>
                <a:cs typeface="Mango AC"/>
                <a:sym typeface="Mango AC"/>
              </a:rPr>
              <a:t>CHALLENGES &amp; LESSONS LEARNED</a:t>
            </a:r>
          </a:p>
        </p:txBody>
      </p:sp>
      <p:sp>
        <p:nvSpPr>
          <p:cNvPr name="TextBox 14" id="14"/>
          <p:cNvSpPr txBox="true"/>
          <p:nvPr/>
        </p:nvSpPr>
        <p:spPr>
          <a:xfrm rot="0">
            <a:off x="552530" y="2162500"/>
            <a:ext cx="8714598" cy="4919599"/>
          </a:xfrm>
          <a:prstGeom prst="rect">
            <a:avLst/>
          </a:prstGeom>
        </p:spPr>
        <p:txBody>
          <a:bodyPr anchor="t" rtlCol="false" tIns="0" lIns="0" bIns="0" rIns="0">
            <a:spAutoFit/>
          </a:bodyPr>
          <a:lstStyle/>
          <a:p>
            <a:pPr algn="l">
              <a:lnSpc>
                <a:spcPts val="3247"/>
              </a:lnSpc>
            </a:pPr>
            <a:r>
              <a:rPr lang="en-US" sz="2799" spc="167">
                <a:solidFill>
                  <a:srgbClr val="285741"/>
                </a:solidFill>
                <a:latin typeface="Balsamiq Sans"/>
                <a:ea typeface="Balsamiq Sans"/>
                <a:cs typeface="Balsamiq Sans"/>
                <a:sym typeface="Balsamiq Sans"/>
              </a:rPr>
              <a:t>🧩 </a:t>
            </a:r>
            <a:r>
              <a:rPr lang="en-US" sz="2799" spc="167" b="true">
                <a:solidFill>
                  <a:srgbClr val="285741"/>
                </a:solidFill>
                <a:latin typeface="Balsamiq Sans Bold"/>
                <a:ea typeface="Balsamiq Sans Bold"/>
                <a:cs typeface="Balsamiq Sans Bold"/>
                <a:sym typeface="Balsamiq Sans Bold"/>
              </a:rPr>
              <a:t>Challenges Faced</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Designing for both first-time and returning users with different needs</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Keeping the interface clean while including all necessary information</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Connecting pages logically (e.g., from Contact Us to First-Time Patient)</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Making sure buttons and icons were clear for users of all ages</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Balancing simplicity with a complete user experience</a:t>
            </a:r>
          </a:p>
          <a:p>
            <a:pPr algn="l" marL="0" indent="0" lvl="0">
              <a:lnSpc>
                <a:spcPts val="3247"/>
              </a:lnSpc>
            </a:pPr>
          </a:p>
        </p:txBody>
      </p:sp>
      <p:sp>
        <p:nvSpPr>
          <p:cNvPr name="TextBox 15" id="15"/>
          <p:cNvSpPr txBox="true"/>
          <p:nvPr/>
        </p:nvSpPr>
        <p:spPr>
          <a:xfrm rot="0">
            <a:off x="9696530" y="2162500"/>
            <a:ext cx="8069375" cy="4919599"/>
          </a:xfrm>
          <a:prstGeom prst="rect">
            <a:avLst/>
          </a:prstGeom>
        </p:spPr>
        <p:txBody>
          <a:bodyPr anchor="t" rtlCol="false" tIns="0" lIns="0" bIns="0" rIns="0">
            <a:spAutoFit/>
          </a:bodyPr>
          <a:lstStyle/>
          <a:p>
            <a:pPr algn="l">
              <a:lnSpc>
                <a:spcPts val="3247"/>
              </a:lnSpc>
            </a:pPr>
            <a:r>
              <a:rPr lang="en-US" sz="2799" spc="167">
                <a:solidFill>
                  <a:srgbClr val="285741"/>
                </a:solidFill>
                <a:latin typeface="Balsamiq Sans"/>
                <a:ea typeface="Balsamiq Sans"/>
                <a:cs typeface="Balsamiq Sans"/>
                <a:sym typeface="Balsamiq Sans"/>
              </a:rPr>
              <a:t>📘 W</a:t>
            </a:r>
            <a:r>
              <a:rPr lang="en-US" sz="2799" spc="167">
                <a:solidFill>
                  <a:srgbClr val="285741"/>
                </a:solidFill>
                <a:latin typeface="Balsamiq Sans"/>
                <a:ea typeface="Balsamiq Sans"/>
                <a:cs typeface="Balsamiq Sans"/>
                <a:sym typeface="Balsamiq Sans"/>
              </a:rPr>
              <a:t>ha</a:t>
            </a:r>
            <a:r>
              <a:rPr lang="en-US" sz="2799" spc="167">
                <a:solidFill>
                  <a:srgbClr val="285741"/>
                </a:solidFill>
                <a:latin typeface="Balsamiq Sans"/>
                <a:ea typeface="Balsamiq Sans"/>
                <a:cs typeface="Balsamiq Sans"/>
                <a:sym typeface="Balsamiq Sans"/>
              </a:rPr>
              <a:t>t W</a:t>
            </a:r>
            <a:r>
              <a:rPr lang="en-US" sz="2799" spc="167">
                <a:solidFill>
                  <a:srgbClr val="285741"/>
                </a:solidFill>
                <a:latin typeface="Balsamiq Sans"/>
                <a:ea typeface="Balsamiq Sans"/>
                <a:cs typeface="Balsamiq Sans"/>
                <a:sym typeface="Balsamiq Sans"/>
              </a:rPr>
              <a:t>e</a:t>
            </a:r>
            <a:r>
              <a:rPr lang="en-US" sz="2799" spc="167">
                <a:solidFill>
                  <a:srgbClr val="285741"/>
                </a:solidFill>
                <a:latin typeface="Balsamiq Sans"/>
                <a:ea typeface="Balsamiq Sans"/>
                <a:cs typeface="Balsamiq Sans"/>
                <a:sym typeface="Balsamiq Sans"/>
              </a:rPr>
              <a:t> L</a:t>
            </a:r>
            <a:r>
              <a:rPr lang="en-US" sz="2799" spc="167">
                <a:solidFill>
                  <a:srgbClr val="285741"/>
                </a:solidFill>
                <a:latin typeface="Balsamiq Sans"/>
                <a:ea typeface="Balsamiq Sans"/>
                <a:cs typeface="Balsamiq Sans"/>
                <a:sym typeface="Balsamiq Sans"/>
              </a:rPr>
              <a:t>ea</a:t>
            </a:r>
            <a:r>
              <a:rPr lang="en-US" sz="2799" spc="167">
                <a:solidFill>
                  <a:srgbClr val="285741"/>
                </a:solidFill>
                <a:latin typeface="Balsamiq Sans"/>
                <a:ea typeface="Balsamiq Sans"/>
                <a:cs typeface="Balsamiq Sans"/>
                <a:sym typeface="Balsamiq Sans"/>
              </a:rPr>
              <a:t>rn</a:t>
            </a:r>
            <a:r>
              <a:rPr lang="en-US" sz="2799" spc="167">
                <a:solidFill>
                  <a:srgbClr val="285741"/>
                </a:solidFill>
                <a:latin typeface="Balsamiq Sans"/>
                <a:ea typeface="Balsamiq Sans"/>
                <a:cs typeface="Balsamiq Sans"/>
                <a:sym typeface="Balsamiq Sans"/>
              </a:rPr>
              <a:t>ed</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Clear user flow improves confidence and reduces confusion</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Consistent design saves users time and helps them trust the app</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Real user testing helped us spot issues we didn’t notice ourselves</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Every screen should guide the user don’t assume they know what to do</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Design is not just about looks it’s about solving real problems</a:t>
            </a:r>
          </a:p>
          <a:p>
            <a:pPr algn="l" marL="0" indent="0" lvl="0">
              <a:lnSpc>
                <a:spcPts val="324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8212" y="1232800"/>
            <a:ext cx="14731577" cy="7660470"/>
            <a:chOff x="0" y="0"/>
            <a:chExt cx="5179665" cy="2693443"/>
          </a:xfrm>
        </p:grpSpPr>
        <p:sp>
          <p:nvSpPr>
            <p:cNvPr name="Freeform 3" id="3"/>
            <p:cNvSpPr/>
            <p:nvPr/>
          </p:nvSpPr>
          <p:spPr>
            <a:xfrm flipH="false" flipV="false" rot="0">
              <a:off x="0" y="0"/>
              <a:ext cx="5179665" cy="2693443"/>
            </a:xfrm>
            <a:custGeom>
              <a:avLst/>
              <a:gdLst/>
              <a:ahLst/>
              <a:cxnLst/>
              <a:rect r="r" b="b" t="t" l="l"/>
              <a:pathLst>
                <a:path h="2693443" w="5179665">
                  <a:moveTo>
                    <a:pt x="49400" y="0"/>
                  </a:moveTo>
                  <a:lnTo>
                    <a:pt x="5130265" y="0"/>
                  </a:lnTo>
                  <a:cubicBezTo>
                    <a:pt x="5157548" y="0"/>
                    <a:pt x="5179665" y="22117"/>
                    <a:pt x="5179665" y="49400"/>
                  </a:cubicBezTo>
                  <a:lnTo>
                    <a:pt x="5179665" y="2644043"/>
                  </a:lnTo>
                  <a:cubicBezTo>
                    <a:pt x="5179665" y="2671326"/>
                    <a:pt x="5157548" y="2693443"/>
                    <a:pt x="5130265" y="2693443"/>
                  </a:cubicBezTo>
                  <a:lnTo>
                    <a:pt x="49400" y="2693443"/>
                  </a:lnTo>
                  <a:cubicBezTo>
                    <a:pt x="22117" y="2693443"/>
                    <a:pt x="0" y="2671326"/>
                    <a:pt x="0" y="2644043"/>
                  </a:cubicBezTo>
                  <a:lnTo>
                    <a:pt x="0" y="49400"/>
                  </a:lnTo>
                  <a:cubicBezTo>
                    <a:pt x="0" y="22117"/>
                    <a:pt x="22117" y="0"/>
                    <a:pt x="49400" y="0"/>
                  </a:cubicBezTo>
                  <a:close/>
                </a:path>
              </a:pathLst>
            </a:custGeom>
            <a:solidFill>
              <a:srgbClr val="74C69D"/>
            </a:solidFill>
          </p:spPr>
        </p:sp>
        <p:sp>
          <p:nvSpPr>
            <p:cNvPr name="TextBox 4" id="4"/>
            <p:cNvSpPr txBox="true"/>
            <p:nvPr/>
          </p:nvSpPr>
          <p:spPr>
            <a:xfrm>
              <a:off x="0" y="0"/>
              <a:ext cx="5179665" cy="2693443"/>
            </a:xfrm>
            <a:prstGeom prst="rect">
              <a:avLst/>
            </a:prstGeom>
          </p:spPr>
          <p:txBody>
            <a:bodyPr anchor="ctr" rtlCol="false" tIns="38053" lIns="38053" bIns="38053" rIns="38053"/>
            <a:lstStyle/>
            <a:p>
              <a:pPr algn="ctr">
                <a:lnSpc>
                  <a:spcPts val="2085"/>
                </a:lnSpc>
              </a:pPr>
            </a:p>
          </p:txBody>
        </p:sp>
      </p:grpSp>
      <p:sp>
        <p:nvSpPr>
          <p:cNvPr name="Freeform 5" id="5"/>
          <p:cNvSpPr/>
          <p:nvPr/>
        </p:nvSpPr>
        <p:spPr>
          <a:xfrm flipH="false" flipV="false" rot="9422439">
            <a:off x="-1671047" y="-1270103"/>
            <a:ext cx="5399494" cy="4636815"/>
          </a:xfrm>
          <a:custGeom>
            <a:avLst/>
            <a:gdLst/>
            <a:ahLst/>
            <a:cxnLst/>
            <a:rect r="r" b="b" t="t" l="l"/>
            <a:pathLst>
              <a:path h="4636815" w="5399494">
                <a:moveTo>
                  <a:pt x="0" y="0"/>
                </a:moveTo>
                <a:lnTo>
                  <a:pt x="5399494" y="0"/>
                </a:lnTo>
                <a:lnTo>
                  <a:pt x="5399494" y="4636815"/>
                </a:lnTo>
                <a:lnTo>
                  <a:pt x="0" y="4636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280581">
            <a:off x="13793393" y="-1820915"/>
            <a:ext cx="6480905" cy="5565477"/>
          </a:xfrm>
          <a:custGeom>
            <a:avLst/>
            <a:gdLst/>
            <a:ahLst/>
            <a:cxnLst/>
            <a:rect r="r" b="b" t="t" l="l"/>
            <a:pathLst>
              <a:path h="5565477" w="6480905">
                <a:moveTo>
                  <a:pt x="0" y="0"/>
                </a:moveTo>
                <a:lnTo>
                  <a:pt x="6480905" y="0"/>
                </a:lnTo>
                <a:lnTo>
                  <a:pt x="6480905" y="5565477"/>
                </a:lnTo>
                <a:lnTo>
                  <a:pt x="0" y="5565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58254">
            <a:off x="13114767" y="7046048"/>
            <a:ext cx="6239010" cy="3743406"/>
          </a:xfrm>
          <a:custGeom>
            <a:avLst/>
            <a:gdLst/>
            <a:ahLst/>
            <a:cxnLst/>
            <a:rect r="r" b="b" t="t" l="l"/>
            <a:pathLst>
              <a:path h="3743406" w="6239010">
                <a:moveTo>
                  <a:pt x="0" y="0"/>
                </a:moveTo>
                <a:lnTo>
                  <a:pt x="6239010" y="0"/>
                </a:lnTo>
                <a:lnTo>
                  <a:pt x="6239010" y="3743406"/>
                </a:lnTo>
                <a:lnTo>
                  <a:pt x="0" y="3743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915857">
            <a:off x="-342222" y="6839552"/>
            <a:ext cx="5469110" cy="3924086"/>
          </a:xfrm>
          <a:custGeom>
            <a:avLst/>
            <a:gdLst/>
            <a:ahLst/>
            <a:cxnLst/>
            <a:rect r="r" b="b" t="t" l="l"/>
            <a:pathLst>
              <a:path h="3924086" w="5469110">
                <a:moveTo>
                  <a:pt x="0" y="0"/>
                </a:moveTo>
                <a:lnTo>
                  <a:pt x="5469110" y="0"/>
                </a:lnTo>
                <a:lnTo>
                  <a:pt x="5469110" y="3924086"/>
                </a:lnTo>
                <a:lnTo>
                  <a:pt x="0" y="3924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18668">
            <a:off x="14281889" y="1681340"/>
            <a:ext cx="3162618" cy="2549861"/>
          </a:xfrm>
          <a:custGeom>
            <a:avLst/>
            <a:gdLst/>
            <a:ahLst/>
            <a:cxnLst/>
            <a:rect r="r" b="b" t="t" l="l"/>
            <a:pathLst>
              <a:path h="2549861" w="3162618">
                <a:moveTo>
                  <a:pt x="0" y="0"/>
                </a:moveTo>
                <a:lnTo>
                  <a:pt x="3162618" y="0"/>
                </a:lnTo>
                <a:lnTo>
                  <a:pt x="3162618" y="2549861"/>
                </a:lnTo>
                <a:lnTo>
                  <a:pt x="0" y="25498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1629369">
            <a:off x="3092108" y="510879"/>
            <a:ext cx="2653660" cy="1947123"/>
          </a:xfrm>
          <a:custGeom>
            <a:avLst/>
            <a:gdLst/>
            <a:ahLst/>
            <a:cxnLst/>
            <a:rect r="r" b="b" t="t" l="l"/>
            <a:pathLst>
              <a:path h="1947123" w="2653660">
                <a:moveTo>
                  <a:pt x="2653660" y="0"/>
                </a:moveTo>
                <a:lnTo>
                  <a:pt x="0" y="0"/>
                </a:lnTo>
                <a:lnTo>
                  <a:pt x="0" y="1947123"/>
                </a:lnTo>
                <a:lnTo>
                  <a:pt x="2653660" y="1947123"/>
                </a:lnTo>
                <a:lnTo>
                  <a:pt x="265366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5668878" y="4936235"/>
            <a:ext cx="6950244" cy="2465617"/>
          </a:xfrm>
          <a:prstGeom prst="rect">
            <a:avLst/>
          </a:prstGeom>
        </p:spPr>
        <p:txBody>
          <a:bodyPr anchor="t" rtlCol="false" tIns="0" lIns="0" bIns="0" rIns="0">
            <a:spAutoFit/>
          </a:bodyPr>
          <a:lstStyle/>
          <a:p>
            <a:pPr algn="ctr" marL="0" indent="0" lvl="0">
              <a:lnSpc>
                <a:spcPts val="16992"/>
              </a:lnSpc>
            </a:pPr>
            <a:r>
              <a:rPr lang="en-US" sz="15308" spc="-275">
                <a:solidFill>
                  <a:srgbClr val="FFFFFF"/>
                </a:solidFill>
                <a:latin typeface="Mango AC"/>
                <a:ea typeface="Mango AC"/>
                <a:cs typeface="Mango AC"/>
                <a:sym typeface="Mango AC"/>
              </a:rPr>
              <a:t>YOU</a:t>
            </a:r>
          </a:p>
        </p:txBody>
      </p:sp>
      <p:sp>
        <p:nvSpPr>
          <p:cNvPr name="TextBox 12" id="12"/>
          <p:cNvSpPr txBox="true"/>
          <p:nvPr/>
        </p:nvSpPr>
        <p:spPr>
          <a:xfrm rot="0">
            <a:off x="4932398" y="3236502"/>
            <a:ext cx="8423205" cy="2200873"/>
          </a:xfrm>
          <a:prstGeom prst="rect">
            <a:avLst/>
          </a:prstGeom>
        </p:spPr>
        <p:txBody>
          <a:bodyPr anchor="t" rtlCol="false" tIns="0" lIns="0" bIns="0" rIns="0">
            <a:spAutoFit/>
          </a:bodyPr>
          <a:lstStyle/>
          <a:p>
            <a:pPr algn="ctr" marL="0" indent="0" lvl="0">
              <a:lnSpc>
                <a:spcPts val="15133"/>
              </a:lnSpc>
            </a:pPr>
            <a:r>
              <a:rPr lang="en-US" sz="13633" spc="-245">
                <a:solidFill>
                  <a:srgbClr val="FFFFFF"/>
                </a:solidFill>
                <a:latin typeface="Mango AC"/>
                <a:ea typeface="Mango AC"/>
                <a:cs typeface="Mango AC"/>
                <a:sym typeface="Mango AC"/>
              </a:rPr>
              <a:t>THANK</a:t>
            </a:r>
          </a:p>
        </p:txBody>
      </p:sp>
      <p:sp>
        <p:nvSpPr>
          <p:cNvPr name="TextBox 13" id="13"/>
          <p:cNvSpPr txBox="true"/>
          <p:nvPr/>
        </p:nvSpPr>
        <p:spPr>
          <a:xfrm rot="0">
            <a:off x="8614395" y="1780932"/>
            <a:ext cx="2335970" cy="698667"/>
          </a:xfrm>
          <a:prstGeom prst="rect">
            <a:avLst/>
          </a:prstGeom>
        </p:spPr>
        <p:txBody>
          <a:bodyPr anchor="t" rtlCol="false" tIns="0" lIns="0" bIns="0" rIns="0">
            <a:spAutoFit/>
          </a:bodyPr>
          <a:lstStyle/>
          <a:p>
            <a:pPr algn="l" marL="0" indent="0" lvl="0">
              <a:lnSpc>
                <a:spcPts val="2767"/>
              </a:lnSpc>
            </a:pPr>
            <a:r>
              <a:rPr lang="en-US" sz="2385" spc="143">
                <a:solidFill>
                  <a:srgbClr val="FFFFFF"/>
                </a:solidFill>
                <a:latin typeface="Balsamiq Sans"/>
                <a:ea typeface="Balsamiq Sans"/>
                <a:cs typeface="Balsamiq Sans"/>
                <a:sym typeface="Balsamiq Sans"/>
              </a:rPr>
              <a:t>NEW SMILE Dental Clinic</a:t>
            </a:r>
          </a:p>
        </p:txBody>
      </p:sp>
      <p:sp>
        <p:nvSpPr>
          <p:cNvPr name="Freeform 14" id="14"/>
          <p:cNvSpPr/>
          <p:nvPr/>
        </p:nvSpPr>
        <p:spPr>
          <a:xfrm flipH="false" flipV="false" rot="0">
            <a:off x="6782037" y="1344295"/>
            <a:ext cx="2495298" cy="1319060"/>
          </a:xfrm>
          <a:custGeom>
            <a:avLst/>
            <a:gdLst/>
            <a:ahLst/>
            <a:cxnLst/>
            <a:rect r="r" b="b" t="t" l="l"/>
            <a:pathLst>
              <a:path h="1319060" w="2495298">
                <a:moveTo>
                  <a:pt x="0" y="0"/>
                </a:moveTo>
                <a:lnTo>
                  <a:pt x="2495298" y="0"/>
                </a:lnTo>
                <a:lnTo>
                  <a:pt x="2495298" y="1319060"/>
                </a:lnTo>
                <a:lnTo>
                  <a:pt x="0" y="1319060"/>
                </a:lnTo>
                <a:lnTo>
                  <a:pt x="0" y="0"/>
                </a:lnTo>
                <a:close/>
              </a:path>
            </a:pathLst>
          </a:custGeom>
          <a:blipFill>
            <a:blip r:embed="rId14"/>
            <a:stretch>
              <a:fillRect l="0" t="-48177" r="0" b="-5895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79413" y="3470314"/>
            <a:ext cx="12734746" cy="5787986"/>
            <a:chOff x="0" y="0"/>
            <a:chExt cx="4477573" cy="2035073"/>
          </a:xfrm>
        </p:grpSpPr>
        <p:sp>
          <p:nvSpPr>
            <p:cNvPr name="Freeform 3" id="3"/>
            <p:cNvSpPr/>
            <p:nvPr/>
          </p:nvSpPr>
          <p:spPr>
            <a:xfrm flipH="false" flipV="false" rot="0">
              <a:off x="0" y="0"/>
              <a:ext cx="4477573" cy="2035073"/>
            </a:xfrm>
            <a:custGeom>
              <a:avLst/>
              <a:gdLst/>
              <a:ahLst/>
              <a:cxnLst/>
              <a:rect r="r" b="b" t="t" l="l"/>
              <a:pathLst>
                <a:path h="2035073" w="4477573">
                  <a:moveTo>
                    <a:pt x="57146" y="0"/>
                  </a:moveTo>
                  <a:lnTo>
                    <a:pt x="4420427" y="0"/>
                  </a:lnTo>
                  <a:cubicBezTo>
                    <a:pt x="4435583" y="0"/>
                    <a:pt x="4450119" y="6021"/>
                    <a:pt x="4460835" y="16738"/>
                  </a:cubicBezTo>
                  <a:cubicBezTo>
                    <a:pt x="4471553" y="27455"/>
                    <a:pt x="4477573" y="41990"/>
                    <a:pt x="4477573" y="57146"/>
                  </a:cubicBezTo>
                  <a:lnTo>
                    <a:pt x="4477573" y="1977927"/>
                  </a:lnTo>
                  <a:cubicBezTo>
                    <a:pt x="4477573" y="1993083"/>
                    <a:pt x="4471553" y="2007618"/>
                    <a:pt x="4460835" y="2018335"/>
                  </a:cubicBezTo>
                  <a:cubicBezTo>
                    <a:pt x="4450119" y="2029052"/>
                    <a:pt x="4435583" y="2035073"/>
                    <a:pt x="4420427" y="2035073"/>
                  </a:cubicBezTo>
                  <a:lnTo>
                    <a:pt x="57146" y="2035073"/>
                  </a:lnTo>
                  <a:cubicBezTo>
                    <a:pt x="41990" y="2035073"/>
                    <a:pt x="27455" y="2029052"/>
                    <a:pt x="16738" y="2018335"/>
                  </a:cubicBezTo>
                  <a:cubicBezTo>
                    <a:pt x="6021" y="2007618"/>
                    <a:pt x="0" y="1993083"/>
                    <a:pt x="0" y="1977927"/>
                  </a:cubicBezTo>
                  <a:lnTo>
                    <a:pt x="0" y="57146"/>
                  </a:lnTo>
                  <a:cubicBezTo>
                    <a:pt x="0" y="41990"/>
                    <a:pt x="6021" y="27455"/>
                    <a:pt x="16738" y="16738"/>
                  </a:cubicBezTo>
                  <a:cubicBezTo>
                    <a:pt x="27455" y="6021"/>
                    <a:pt x="41990" y="0"/>
                    <a:pt x="57146" y="0"/>
                  </a:cubicBezTo>
                  <a:close/>
                </a:path>
              </a:pathLst>
            </a:custGeom>
            <a:solidFill>
              <a:srgbClr val="52B788"/>
            </a:solidFill>
          </p:spPr>
        </p:sp>
        <p:sp>
          <p:nvSpPr>
            <p:cNvPr name="TextBox 4" id="4"/>
            <p:cNvSpPr txBox="true"/>
            <p:nvPr/>
          </p:nvSpPr>
          <p:spPr>
            <a:xfrm>
              <a:off x="0" y="0"/>
              <a:ext cx="4477573" cy="2035073"/>
            </a:xfrm>
            <a:prstGeom prst="rect">
              <a:avLst/>
            </a:prstGeom>
          </p:spPr>
          <p:txBody>
            <a:bodyPr anchor="ctr" rtlCol="false" tIns="38053" lIns="38053" bIns="38053" rIns="38053"/>
            <a:lstStyle/>
            <a:p>
              <a:pPr algn="ctr">
                <a:lnSpc>
                  <a:spcPts val="2085"/>
                </a:lnSpc>
              </a:pPr>
            </a:p>
          </p:txBody>
        </p:sp>
      </p:grpSp>
      <p:sp>
        <p:nvSpPr>
          <p:cNvPr name="TextBox 5" id="5"/>
          <p:cNvSpPr txBox="true"/>
          <p:nvPr/>
        </p:nvSpPr>
        <p:spPr>
          <a:xfrm rot="0">
            <a:off x="1028700" y="4656220"/>
            <a:ext cx="8297397" cy="3425698"/>
          </a:xfrm>
          <a:prstGeom prst="rect">
            <a:avLst/>
          </a:prstGeom>
        </p:spPr>
        <p:txBody>
          <a:bodyPr anchor="t" rtlCol="false" tIns="0" lIns="0" bIns="0" rIns="0">
            <a:spAutoFit/>
          </a:bodyPr>
          <a:lstStyle/>
          <a:p>
            <a:pPr algn="l">
              <a:lnSpc>
                <a:spcPts val="3943"/>
              </a:lnSpc>
            </a:pPr>
            <a:r>
              <a:rPr lang="en-US" sz="3399" spc="203">
                <a:solidFill>
                  <a:srgbClr val="285741"/>
                </a:solidFill>
                <a:latin typeface="Balsamiq Sans"/>
                <a:ea typeface="Balsamiq Sans"/>
                <a:cs typeface="Balsamiq Sans"/>
                <a:sym typeface="Balsamiq Sans"/>
              </a:rPr>
              <a:t>🦷 </a:t>
            </a:r>
            <a:r>
              <a:rPr lang="en-US" sz="3399" spc="203" b="true">
                <a:solidFill>
                  <a:srgbClr val="285741"/>
                </a:solidFill>
                <a:latin typeface="Balsamiq Sans Bold"/>
                <a:ea typeface="Balsamiq Sans Bold"/>
                <a:cs typeface="Balsamiq Sans Bold"/>
                <a:sym typeface="Balsamiq Sans Bold"/>
              </a:rPr>
              <a:t>Problem</a:t>
            </a:r>
          </a:p>
          <a:p>
            <a:pPr algn="l">
              <a:lnSpc>
                <a:spcPts val="3712"/>
              </a:lnSpc>
            </a:pPr>
          </a:p>
          <a:p>
            <a:pPr algn="l" marL="0" indent="0" lvl="0">
              <a:lnSpc>
                <a:spcPts val="3247"/>
              </a:lnSpc>
            </a:pPr>
            <a:r>
              <a:rPr lang="en-US" sz="2799" spc="167">
                <a:solidFill>
                  <a:srgbClr val="FFFFFF"/>
                </a:solidFill>
                <a:latin typeface="Balsamiq Sans"/>
                <a:ea typeface="Balsamiq Sans"/>
                <a:cs typeface="Balsamiq Sans"/>
                <a:sym typeface="Balsamiq Sans"/>
              </a:rPr>
              <a:t>Booking dental appointments can be confusing, slow, and inconvenient. Many users don’t know which dentist to choose what services are offered, or how to manage their visits easily especially for first-time or busy patients.</a:t>
            </a:r>
          </a:p>
        </p:txBody>
      </p:sp>
      <p:grpSp>
        <p:nvGrpSpPr>
          <p:cNvPr name="Group 6" id="6"/>
          <p:cNvGrpSpPr/>
          <p:nvPr/>
        </p:nvGrpSpPr>
        <p:grpSpPr>
          <a:xfrm rot="0">
            <a:off x="10283200" y="2535123"/>
            <a:ext cx="8664124" cy="5743453"/>
            <a:chOff x="0" y="0"/>
            <a:chExt cx="3200105" cy="2121352"/>
          </a:xfrm>
        </p:grpSpPr>
        <p:sp>
          <p:nvSpPr>
            <p:cNvPr name="Freeform 7" id="7"/>
            <p:cNvSpPr/>
            <p:nvPr/>
          </p:nvSpPr>
          <p:spPr>
            <a:xfrm flipH="false" flipV="false" rot="0">
              <a:off x="0" y="0"/>
              <a:ext cx="3200105" cy="2121352"/>
            </a:xfrm>
            <a:custGeom>
              <a:avLst/>
              <a:gdLst/>
              <a:ahLst/>
              <a:cxnLst/>
              <a:rect r="r" b="b" t="t" l="l"/>
              <a:pathLst>
                <a:path h="2121352" w="3200105">
                  <a:moveTo>
                    <a:pt x="61656" y="0"/>
                  </a:moveTo>
                  <a:lnTo>
                    <a:pt x="3138449" y="0"/>
                  </a:lnTo>
                  <a:cubicBezTo>
                    <a:pt x="3172501" y="0"/>
                    <a:pt x="3200105" y="27604"/>
                    <a:pt x="3200105" y="61656"/>
                  </a:cubicBezTo>
                  <a:lnTo>
                    <a:pt x="3200105" y="2059696"/>
                  </a:lnTo>
                  <a:cubicBezTo>
                    <a:pt x="3200105" y="2076048"/>
                    <a:pt x="3193609" y="2091730"/>
                    <a:pt x="3182046" y="2103293"/>
                  </a:cubicBezTo>
                  <a:cubicBezTo>
                    <a:pt x="3170484" y="2114856"/>
                    <a:pt x="3154801" y="2121352"/>
                    <a:pt x="3138449" y="2121352"/>
                  </a:cubicBezTo>
                  <a:lnTo>
                    <a:pt x="61656" y="2121352"/>
                  </a:lnTo>
                  <a:cubicBezTo>
                    <a:pt x="27604" y="2121352"/>
                    <a:pt x="0" y="2093747"/>
                    <a:pt x="0" y="2059696"/>
                  </a:cubicBezTo>
                  <a:lnTo>
                    <a:pt x="0" y="61656"/>
                  </a:lnTo>
                  <a:cubicBezTo>
                    <a:pt x="0" y="45304"/>
                    <a:pt x="6496" y="29621"/>
                    <a:pt x="18059" y="18059"/>
                  </a:cubicBezTo>
                  <a:cubicBezTo>
                    <a:pt x="29621" y="6496"/>
                    <a:pt x="45304" y="0"/>
                    <a:pt x="61656" y="0"/>
                  </a:cubicBezTo>
                  <a:close/>
                </a:path>
              </a:pathLst>
            </a:custGeom>
            <a:solidFill>
              <a:srgbClr val="94D8A8"/>
            </a:solidFill>
            <a:ln cap="rnd">
              <a:noFill/>
              <a:prstDash val="solid"/>
              <a:round/>
            </a:ln>
          </p:spPr>
        </p:sp>
        <p:sp>
          <p:nvSpPr>
            <p:cNvPr name="TextBox 8" id="8"/>
            <p:cNvSpPr txBox="true"/>
            <p:nvPr/>
          </p:nvSpPr>
          <p:spPr>
            <a:xfrm>
              <a:off x="0" y="0"/>
              <a:ext cx="3200105" cy="2121352"/>
            </a:xfrm>
            <a:prstGeom prst="rect">
              <a:avLst/>
            </a:prstGeom>
          </p:spPr>
          <p:txBody>
            <a:bodyPr anchor="ctr" rtlCol="false" tIns="36224" lIns="36224" bIns="36224" rIns="36224"/>
            <a:lstStyle/>
            <a:p>
              <a:pPr algn="ctr" marL="0" indent="0" lvl="0">
                <a:lnSpc>
                  <a:spcPts val="2650"/>
                </a:lnSpc>
                <a:spcBef>
                  <a:spcPct val="0"/>
                </a:spcBef>
              </a:pPr>
            </a:p>
          </p:txBody>
        </p:sp>
      </p:grpSp>
      <p:sp>
        <p:nvSpPr>
          <p:cNvPr name="Freeform 9" id="9"/>
          <p:cNvSpPr/>
          <p:nvPr/>
        </p:nvSpPr>
        <p:spPr>
          <a:xfrm flipH="false" flipV="false" rot="-5979393">
            <a:off x="14062835" y="-989545"/>
            <a:ext cx="5175767" cy="4444690"/>
          </a:xfrm>
          <a:custGeom>
            <a:avLst/>
            <a:gdLst/>
            <a:ahLst/>
            <a:cxnLst/>
            <a:rect r="r" b="b" t="t" l="l"/>
            <a:pathLst>
              <a:path h="4444690" w="5175767">
                <a:moveTo>
                  <a:pt x="0" y="0"/>
                </a:moveTo>
                <a:lnTo>
                  <a:pt x="5175766" y="0"/>
                </a:lnTo>
                <a:lnTo>
                  <a:pt x="5175766" y="4444690"/>
                </a:lnTo>
                <a:lnTo>
                  <a:pt x="0" y="4444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185703" y="124702"/>
            <a:ext cx="2930031" cy="1939148"/>
          </a:xfrm>
          <a:custGeom>
            <a:avLst/>
            <a:gdLst/>
            <a:ahLst/>
            <a:cxnLst/>
            <a:rect r="r" b="b" t="t" l="l"/>
            <a:pathLst>
              <a:path h="1939148" w="2930031">
                <a:moveTo>
                  <a:pt x="0" y="0"/>
                </a:moveTo>
                <a:lnTo>
                  <a:pt x="2930030" y="0"/>
                </a:lnTo>
                <a:lnTo>
                  <a:pt x="2930030" y="1939148"/>
                </a:lnTo>
                <a:lnTo>
                  <a:pt x="0" y="1939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9422439">
            <a:off x="-2587883" y="-591118"/>
            <a:ext cx="5175767" cy="4444690"/>
          </a:xfrm>
          <a:custGeom>
            <a:avLst/>
            <a:gdLst/>
            <a:ahLst/>
            <a:cxnLst/>
            <a:rect r="r" b="b" t="t" l="l"/>
            <a:pathLst>
              <a:path h="4444690" w="5175767">
                <a:moveTo>
                  <a:pt x="0" y="0"/>
                </a:moveTo>
                <a:lnTo>
                  <a:pt x="5175766" y="0"/>
                </a:lnTo>
                <a:lnTo>
                  <a:pt x="5175766" y="4444690"/>
                </a:lnTo>
                <a:lnTo>
                  <a:pt x="0" y="4444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854812" y="1027601"/>
            <a:ext cx="13330890" cy="1231010"/>
          </a:xfrm>
          <a:prstGeom prst="rect">
            <a:avLst/>
          </a:prstGeom>
        </p:spPr>
        <p:txBody>
          <a:bodyPr anchor="t" rtlCol="false" tIns="0" lIns="0" bIns="0" rIns="0">
            <a:spAutoFit/>
          </a:bodyPr>
          <a:lstStyle/>
          <a:p>
            <a:pPr algn="l" marL="0" indent="0" lvl="0">
              <a:lnSpc>
                <a:spcPts val="8546"/>
              </a:lnSpc>
            </a:pPr>
            <a:r>
              <a:rPr lang="en-US" sz="7699" spc="-138">
                <a:solidFill>
                  <a:srgbClr val="3B7C5D"/>
                </a:solidFill>
                <a:latin typeface="Mango AC"/>
                <a:ea typeface="Mango AC"/>
                <a:cs typeface="Mango AC"/>
                <a:sym typeface="Mango AC"/>
              </a:rPr>
              <a:t>PROBLEM &amp; OBJECTIVES</a:t>
            </a:r>
          </a:p>
        </p:txBody>
      </p:sp>
      <p:sp>
        <p:nvSpPr>
          <p:cNvPr name="TextBox 13" id="13"/>
          <p:cNvSpPr txBox="true"/>
          <p:nvPr/>
        </p:nvSpPr>
        <p:spPr>
          <a:xfrm rot="0">
            <a:off x="11033107" y="3311309"/>
            <a:ext cx="7082627" cy="4303014"/>
          </a:xfrm>
          <a:prstGeom prst="rect">
            <a:avLst/>
          </a:prstGeom>
        </p:spPr>
        <p:txBody>
          <a:bodyPr anchor="t" rtlCol="false" tIns="0" lIns="0" bIns="0" rIns="0">
            <a:spAutoFit/>
          </a:bodyPr>
          <a:lstStyle/>
          <a:p>
            <a:pPr algn="l">
              <a:lnSpc>
                <a:spcPts val="3943"/>
              </a:lnSpc>
            </a:pPr>
            <a:r>
              <a:rPr lang="en-US" sz="3399" spc="203">
                <a:solidFill>
                  <a:srgbClr val="285741"/>
                </a:solidFill>
                <a:latin typeface="Balsamiq Sans"/>
                <a:ea typeface="Balsamiq Sans"/>
                <a:cs typeface="Balsamiq Sans"/>
                <a:sym typeface="Balsamiq Sans"/>
              </a:rPr>
              <a:t>🎯 </a:t>
            </a:r>
            <a:r>
              <a:rPr lang="en-US" sz="3399" spc="203" b="true">
                <a:solidFill>
                  <a:srgbClr val="285741"/>
                </a:solidFill>
                <a:latin typeface="Balsamiq Sans Bold"/>
                <a:ea typeface="Balsamiq Sans Bold"/>
                <a:cs typeface="Balsamiq Sans Bold"/>
                <a:sym typeface="Balsamiq Sans Bold"/>
              </a:rPr>
              <a:t>Objective</a:t>
            </a:r>
          </a:p>
          <a:p>
            <a:pPr algn="l">
              <a:lnSpc>
                <a:spcPts val="3712"/>
              </a:lnSpc>
            </a:pPr>
          </a:p>
          <a:p>
            <a:pPr algn="l">
              <a:lnSpc>
                <a:spcPts val="3247"/>
              </a:lnSpc>
            </a:pPr>
            <a:r>
              <a:rPr lang="en-US" sz="2799" spc="167">
                <a:solidFill>
                  <a:srgbClr val="FFFFFF"/>
                </a:solidFill>
                <a:latin typeface="Balsamiq Sans"/>
                <a:ea typeface="Balsamiq Sans"/>
                <a:cs typeface="Balsamiq Sans"/>
                <a:sym typeface="Balsamiq Sans"/>
              </a:rPr>
              <a:t>Our goal is to design a smart and user-friendly dental clinic app that helps users:</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Book appointments quickly</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View dentist profiles and services</a:t>
            </a:r>
          </a:p>
          <a:p>
            <a:pPr algn="l" marL="604519" indent="-302260" lvl="1">
              <a:lnSpc>
                <a:spcPts val="3247"/>
              </a:lnSpc>
              <a:buFont typeface="Arial"/>
              <a:buChar char="•"/>
            </a:pPr>
            <a:r>
              <a:rPr lang="en-US" sz="2799" spc="167">
                <a:solidFill>
                  <a:srgbClr val="FFFFFF"/>
                </a:solidFill>
                <a:latin typeface="Balsamiq Sans"/>
                <a:ea typeface="Balsamiq Sans"/>
                <a:cs typeface="Balsamiq Sans"/>
                <a:sym typeface="Balsamiq Sans"/>
              </a:rPr>
              <a:t>Manage their dental visits with ease</a:t>
            </a:r>
          </a:p>
          <a:p>
            <a:pPr algn="l" marL="0" indent="0" lvl="0">
              <a:lnSpc>
                <a:spcPts val="371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43429" y="6156625"/>
            <a:ext cx="10788845" cy="1988276"/>
            <a:chOff x="0" y="0"/>
            <a:chExt cx="3984873" cy="734372"/>
          </a:xfrm>
        </p:grpSpPr>
        <p:sp>
          <p:nvSpPr>
            <p:cNvPr name="Freeform 3" id="3"/>
            <p:cNvSpPr/>
            <p:nvPr/>
          </p:nvSpPr>
          <p:spPr>
            <a:xfrm flipH="false" flipV="false" rot="0">
              <a:off x="0" y="0"/>
              <a:ext cx="3984873" cy="734372"/>
            </a:xfrm>
            <a:custGeom>
              <a:avLst/>
              <a:gdLst/>
              <a:ahLst/>
              <a:cxnLst/>
              <a:rect r="r" b="b" t="t" l="l"/>
              <a:pathLst>
                <a:path h="734372" w="3984873">
                  <a:moveTo>
                    <a:pt x="49513" y="0"/>
                  </a:moveTo>
                  <a:lnTo>
                    <a:pt x="3935360" y="0"/>
                  </a:lnTo>
                  <a:cubicBezTo>
                    <a:pt x="3962705" y="0"/>
                    <a:pt x="3984873" y="22168"/>
                    <a:pt x="3984873" y="49513"/>
                  </a:cubicBezTo>
                  <a:lnTo>
                    <a:pt x="3984873" y="684859"/>
                  </a:lnTo>
                  <a:cubicBezTo>
                    <a:pt x="3984873" y="712204"/>
                    <a:pt x="3962705" y="734372"/>
                    <a:pt x="3935360" y="734372"/>
                  </a:cubicBezTo>
                  <a:lnTo>
                    <a:pt x="49513" y="734372"/>
                  </a:lnTo>
                  <a:cubicBezTo>
                    <a:pt x="22168" y="734372"/>
                    <a:pt x="0" y="712204"/>
                    <a:pt x="0" y="684859"/>
                  </a:cubicBezTo>
                  <a:lnTo>
                    <a:pt x="0" y="49513"/>
                  </a:lnTo>
                  <a:cubicBezTo>
                    <a:pt x="0" y="22168"/>
                    <a:pt x="22168" y="0"/>
                    <a:pt x="49513" y="0"/>
                  </a:cubicBezTo>
                  <a:close/>
                </a:path>
              </a:pathLst>
            </a:custGeom>
            <a:solidFill>
              <a:srgbClr val="85CEA8"/>
            </a:solidFill>
            <a:ln cap="rnd">
              <a:noFill/>
              <a:prstDash val="solid"/>
              <a:round/>
            </a:ln>
          </p:spPr>
        </p:sp>
        <p:sp>
          <p:nvSpPr>
            <p:cNvPr name="TextBox 4" id="4"/>
            <p:cNvSpPr txBox="true"/>
            <p:nvPr/>
          </p:nvSpPr>
          <p:spPr>
            <a:xfrm>
              <a:off x="0" y="0"/>
              <a:ext cx="3984873" cy="734372"/>
            </a:xfrm>
            <a:prstGeom prst="rect">
              <a:avLst/>
            </a:prstGeom>
          </p:spPr>
          <p:txBody>
            <a:bodyPr anchor="ctr" rtlCol="false" tIns="36224" lIns="36224" bIns="36224" rIns="36224"/>
            <a:lstStyle/>
            <a:p>
              <a:pPr algn="ctr" marL="0" indent="0" lvl="0">
                <a:lnSpc>
                  <a:spcPts val="2650"/>
                </a:lnSpc>
                <a:spcBef>
                  <a:spcPct val="0"/>
                </a:spcBef>
              </a:pPr>
            </a:p>
          </p:txBody>
        </p:sp>
      </p:grpSp>
      <p:sp>
        <p:nvSpPr>
          <p:cNvPr name="Freeform 5" id="5"/>
          <p:cNvSpPr/>
          <p:nvPr/>
        </p:nvSpPr>
        <p:spPr>
          <a:xfrm flipH="false" flipV="false" rot="0">
            <a:off x="10042508" y="4602958"/>
            <a:ext cx="9740178" cy="8364378"/>
          </a:xfrm>
          <a:custGeom>
            <a:avLst/>
            <a:gdLst/>
            <a:ahLst/>
            <a:cxnLst/>
            <a:rect r="r" b="b" t="t" l="l"/>
            <a:pathLst>
              <a:path h="8364378" w="9740178">
                <a:moveTo>
                  <a:pt x="0" y="0"/>
                </a:moveTo>
                <a:lnTo>
                  <a:pt x="9740178" y="0"/>
                </a:lnTo>
                <a:lnTo>
                  <a:pt x="9740178" y="8364378"/>
                </a:lnTo>
                <a:lnTo>
                  <a:pt x="0" y="83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881591" y="962025"/>
            <a:ext cx="11745761" cy="1231011"/>
          </a:xfrm>
          <a:prstGeom prst="rect">
            <a:avLst/>
          </a:prstGeom>
        </p:spPr>
        <p:txBody>
          <a:bodyPr anchor="t" rtlCol="false" tIns="0" lIns="0" bIns="0" rIns="0">
            <a:spAutoFit/>
          </a:bodyPr>
          <a:lstStyle/>
          <a:p>
            <a:pPr algn="l" marL="0" indent="0" lvl="0">
              <a:lnSpc>
                <a:spcPts val="8547"/>
              </a:lnSpc>
            </a:pPr>
            <a:r>
              <a:rPr lang="en-US" sz="7700" spc="-138">
                <a:solidFill>
                  <a:srgbClr val="3B7C5D"/>
                </a:solidFill>
                <a:latin typeface="Mango AC"/>
                <a:ea typeface="Mango AC"/>
                <a:cs typeface="Mango AC"/>
                <a:sym typeface="Mango AC"/>
              </a:rPr>
              <a:t>INNOVATIVE CONCEPT</a:t>
            </a:r>
          </a:p>
        </p:txBody>
      </p:sp>
      <p:grpSp>
        <p:nvGrpSpPr>
          <p:cNvPr name="Group 7" id="7"/>
          <p:cNvGrpSpPr/>
          <p:nvPr/>
        </p:nvGrpSpPr>
        <p:grpSpPr>
          <a:xfrm rot="0">
            <a:off x="5186210" y="2420839"/>
            <a:ext cx="10441142" cy="7009849"/>
            <a:chOff x="0" y="0"/>
            <a:chExt cx="13921523" cy="9346465"/>
          </a:xfrm>
        </p:grpSpPr>
        <p:grpSp>
          <p:nvGrpSpPr>
            <p:cNvPr name="Group 8" id="8"/>
            <p:cNvGrpSpPr/>
            <p:nvPr/>
          </p:nvGrpSpPr>
          <p:grpSpPr>
            <a:xfrm rot="0">
              <a:off x="0" y="0"/>
              <a:ext cx="13921523" cy="9346465"/>
              <a:chOff x="0" y="0"/>
              <a:chExt cx="3671136" cy="2464683"/>
            </a:xfrm>
          </p:grpSpPr>
          <p:sp>
            <p:nvSpPr>
              <p:cNvPr name="Freeform 9" id="9"/>
              <p:cNvSpPr/>
              <p:nvPr/>
            </p:nvSpPr>
            <p:spPr>
              <a:xfrm flipH="false" flipV="false" rot="0">
                <a:off x="0" y="0"/>
                <a:ext cx="3671136" cy="2464683"/>
              </a:xfrm>
              <a:custGeom>
                <a:avLst/>
                <a:gdLst/>
                <a:ahLst/>
                <a:cxnLst/>
                <a:rect r="r" b="b" t="t" l="l"/>
                <a:pathLst>
                  <a:path h="2464683" w="3671136">
                    <a:moveTo>
                      <a:pt x="35591" y="0"/>
                    </a:moveTo>
                    <a:lnTo>
                      <a:pt x="3635544" y="0"/>
                    </a:lnTo>
                    <a:cubicBezTo>
                      <a:pt x="3644984" y="0"/>
                      <a:pt x="3654037" y="3750"/>
                      <a:pt x="3660711" y="10424"/>
                    </a:cubicBezTo>
                    <a:cubicBezTo>
                      <a:pt x="3667386" y="17099"/>
                      <a:pt x="3671136" y="26152"/>
                      <a:pt x="3671136" y="35591"/>
                    </a:cubicBezTo>
                    <a:lnTo>
                      <a:pt x="3671136" y="2429092"/>
                    </a:lnTo>
                    <a:cubicBezTo>
                      <a:pt x="3671136" y="2448748"/>
                      <a:pt x="3655201" y="2464683"/>
                      <a:pt x="3635544" y="2464683"/>
                    </a:cubicBezTo>
                    <a:lnTo>
                      <a:pt x="35591" y="2464683"/>
                    </a:lnTo>
                    <a:cubicBezTo>
                      <a:pt x="26152" y="2464683"/>
                      <a:pt x="17099" y="2460933"/>
                      <a:pt x="10424" y="2454259"/>
                    </a:cubicBezTo>
                    <a:cubicBezTo>
                      <a:pt x="3750" y="2447584"/>
                      <a:pt x="0" y="2438531"/>
                      <a:pt x="0" y="2429092"/>
                    </a:cubicBezTo>
                    <a:lnTo>
                      <a:pt x="0" y="35591"/>
                    </a:lnTo>
                    <a:cubicBezTo>
                      <a:pt x="0" y="15935"/>
                      <a:pt x="15935" y="0"/>
                      <a:pt x="35591" y="0"/>
                    </a:cubicBezTo>
                    <a:close/>
                  </a:path>
                </a:pathLst>
              </a:custGeom>
              <a:solidFill>
                <a:srgbClr val="52B788"/>
              </a:solidFill>
            </p:spPr>
          </p:sp>
          <p:sp>
            <p:nvSpPr>
              <p:cNvPr name="TextBox 10" id="10"/>
              <p:cNvSpPr txBox="true"/>
              <p:nvPr/>
            </p:nvSpPr>
            <p:spPr>
              <a:xfrm>
                <a:off x="0" y="0"/>
                <a:ext cx="3671136" cy="2464683"/>
              </a:xfrm>
              <a:prstGeom prst="rect">
                <a:avLst/>
              </a:prstGeom>
            </p:spPr>
            <p:txBody>
              <a:bodyPr anchor="ctr" rtlCol="false" tIns="38053" lIns="38053" bIns="38053" rIns="38053"/>
              <a:lstStyle/>
              <a:p>
                <a:pPr algn="ctr">
                  <a:lnSpc>
                    <a:spcPts val="2085"/>
                  </a:lnSpc>
                </a:pPr>
              </a:p>
            </p:txBody>
          </p:sp>
        </p:grpSp>
        <p:sp>
          <p:nvSpPr>
            <p:cNvPr name="TextBox 11" id="11"/>
            <p:cNvSpPr txBox="true"/>
            <p:nvPr/>
          </p:nvSpPr>
          <p:spPr>
            <a:xfrm rot="0">
              <a:off x="374246" y="649255"/>
              <a:ext cx="13173031" cy="8401310"/>
            </a:xfrm>
            <a:prstGeom prst="rect">
              <a:avLst/>
            </a:prstGeom>
          </p:spPr>
          <p:txBody>
            <a:bodyPr anchor="t" rtlCol="false" tIns="0" lIns="0" bIns="0" rIns="0">
              <a:spAutoFit/>
            </a:bodyPr>
            <a:lstStyle/>
            <a:p>
              <a:pPr algn="l">
                <a:lnSpc>
                  <a:spcPts val="3306"/>
                </a:lnSpc>
              </a:pPr>
              <a:r>
                <a:rPr lang="en-US" sz="2850" spc="171">
                  <a:solidFill>
                    <a:srgbClr val="285741"/>
                  </a:solidFill>
                  <a:latin typeface="Balsamiq Sans"/>
                  <a:ea typeface="Balsamiq Sans"/>
                  <a:cs typeface="Balsamiq Sans"/>
                  <a:sym typeface="Balsamiq Sans"/>
                </a:rPr>
                <a:t>💡</a:t>
              </a:r>
              <a:r>
                <a:rPr lang="en-US" sz="2850" spc="171" b="true">
                  <a:solidFill>
                    <a:srgbClr val="285741"/>
                  </a:solidFill>
                  <a:latin typeface="Balsamiq Sans Bold"/>
                  <a:ea typeface="Balsamiq Sans Bold"/>
                  <a:cs typeface="Balsamiq Sans Bold"/>
                  <a:sym typeface="Balsamiq Sans Bold"/>
                </a:rPr>
                <a:t> What Makes Our App Innovative?</a:t>
              </a:r>
            </a:p>
            <a:p>
              <a:pPr algn="l">
                <a:lnSpc>
                  <a:spcPts val="3306"/>
                </a:lnSpc>
              </a:pPr>
            </a:p>
            <a:p>
              <a:pPr algn="l" marL="615500" indent="-307750" lvl="1">
                <a:lnSpc>
                  <a:spcPts val="3306"/>
                </a:lnSpc>
                <a:buFont typeface="Arial"/>
                <a:buChar char="•"/>
              </a:pPr>
              <a:r>
                <a:rPr lang="en-US" sz="2850" spc="171">
                  <a:solidFill>
                    <a:srgbClr val="FFFFFF"/>
                  </a:solidFill>
                  <a:latin typeface="Balsamiq Sans"/>
                  <a:ea typeface="Balsamiq Sans"/>
                  <a:cs typeface="Balsamiq Sans"/>
                  <a:sym typeface="Balsamiq Sans"/>
                </a:rPr>
                <a:t>A clean and simple design that’s easy for all users, including the elderly and first-time patients.</a:t>
              </a:r>
            </a:p>
            <a:p>
              <a:pPr algn="l" marL="615500" indent="-307750" lvl="1">
                <a:lnSpc>
                  <a:spcPts val="3306"/>
                </a:lnSpc>
                <a:buFont typeface="Arial"/>
                <a:buChar char="•"/>
              </a:pPr>
              <a:r>
                <a:rPr lang="en-US" sz="2850" spc="171">
                  <a:solidFill>
                    <a:srgbClr val="FFFFFF"/>
                  </a:solidFill>
                  <a:latin typeface="Balsamiq Sans"/>
                  <a:ea typeface="Balsamiq Sans"/>
                  <a:cs typeface="Balsamiq Sans"/>
                  <a:sym typeface="Balsamiq Sans"/>
                </a:rPr>
                <a:t>Quick booking flow that lets users select a dentist, choose a time, and confirm with just a few taps.</a:t>
              </a:r>
            </a:p>
            <a:p>
              <a:pPr algn="l" marL="615500" indent="-307750" lvl="1">
                <a:lnSpc>
                  <a:spcPts val="3306"/>
                </a:lnSpc>
                <a:buFont typeface="Arial"/>
                <a:buChar char="•"/>
              </a:pPr>
              <a:r>
                <a:rPr lang="en-US" sz="2850" spc="171">
                  <a:solidFill>
                    <a:srgbClr val="FFFFFF"/>
                  </a:solidFill>
                  <a:latin typeface="Balsamiq Sans"/>
                  <a:ea typeface="Balsamiq Sans"/>
                  <a:cs typeface="Balsamiq Sans"/>
                  <a:sym typeface="Balsamiq Sans"/>
                </a:rPr>
                <a:t>Dentist profile pages that show clear information about qualifications and services.</a:t>
              </a:r>
            </a:p>
            <a:p>
              <a:pPr algn="l" marL="615500" indent="-307750" lvl="1">
                <a:lnSpc>
                  <a:spcPts val="3306"/>
                </a:lnSpc>
                <a:buFont typeface="Arial"/>
                <a:buChar char="•"/>
              </a:pPr>
              <a:r>
                <a:rPr lang="en-US" sz="2850" spc="171">
                  <a:solidFill>
                    <a:srgbClr val="FFFFFF"/>
                  </a:solidFill>
                  <a:latin typeface="Balsamiq Sans"/>
                  <a:ea typeface="Balsamiq Sans"/>
                  <a:cs typeface="Balsamiq Sans"/>
                  <a:sym typeface="Balsamiq Sans"/>
                </a:rPr>
                <a:t>Navigation bar for smooth access to booking, profile, and home screens.</a:t>
              </a:r>
            </a:p>
            <a:p>
              <a:pPr algn="l" marL="615500" indent="-307750" lvl="1">
                <a:lnSpc>
                  <a:spcPts val="3306"/>
                </a:lnSpc>
                <a:buFont typeface="Arial"/>
                <a:buChar char="•"/>
              </a:pPr>
              <a:r>
                <a:rPr lang="en-US" sz="2850" spc="171">
                  <a:solidFill>
                    <a:srgbClr val="FFFFFF"/>
                  </a:solidFill>
                  <a:latin typeface="Balsamiq Sans"/>
                  <a:ea typeface="Balsamiq Sans"/>
                  <a:cs typeface="Balsamiq Sans"/>
                  <a:sym typeface="Balsamiq Sans"/>
                </a:rPr>
                <a:t>Designed using Human-Computer Interaction (HCI) principles to improve user satisfaction and reduce confusion.</a:t>
              </a:r>
            </a:p>
            <a:p>
              <a:pPr algn="l" marL="0" indent="0" lvl="0">
                <a:lnSpc>
                  <a:spcPts val="3306"/>
                </a:lnSpc>
              </a:pPr>
            </a:p>
          </p:txBody>
        </p:sp>
      </p:grpSp>
      <p:sp>
        <p:nvSpPr>
          <p:cNvPr name="Freeform 12" id="12"/>
          <p:cNvSpPr/>
          <p:nvPr/>
        </p:nvSpPr>
        <p:spPr>
          <a:xfrm flipH="false" flipV="false" rot="-419103">
            <a:off x="14768329" y="6880054"/>
            <a:ext cx="4725812" cy="3810186"/>
          </a:xfrm>
          <a:custGeom>
            <a:avLst/>
            <a:gdLst/>
            <a:ahLst/>
            <a:cxnLst/>
            <a:rect r="r" b="b" t="t" l="l"/>
            <a:pathLst>
              <a:path h="3810186" w="4725812">
                <a:moveTo>
                  <a:pt x="0" y="0"/>
                </a:moveTo>
                <a:lnTo>
                  <a:pt x="4725812" y="0"/>
                </a:lnTo>
                <a:lnTo>
                  <a:pt x="4725812" y="3810186"/>
                </a:lnTo>
                <a:lnTo>
                  <a:pt x="0" y="3810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0993" y="4140088"/>
            <a:ext cx="5135216" cy="4126847"/>
          </a:xfrm>
          <a:custGeom>
            <a:avLst/>
            <a:gdLst/>
            <a:ahLst/>
            <a:cxnLst/>
            <a:rect r="r" b="b" t="t" l="l"/>
            <a:pathLst>
              <a:path h="4126847" w="5135216">
                <a:moveTo>
                  <a:pt x="0" y="0"/>
                </a:moveTo>
                <a:lnTo>
                  <a:pt x="5135217" y="0"/>
                </a:lnTo>
                <a:lnTo>
                  <a:pt x="5135217" y="4126847"/>
                </a:lnTo>
                <a:lnTo>
                  <a:pt x="0" y="4126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454164">
            <a:off x="-1789001" y="-1193645"/>
            <a:ext cx="5175767" cy="4444690"/>
          </a:xfrm>
          <a:custGeom>
            <a:avLst/>
            <a:gdLst/>
            <a:ahLst/>
            <a:cxnLst/>
            <a:rect r="r" b="b" t="t" l="l"/>
            <a:pathLst>
              <a:path h="4444690" w="5175767">
                <a:moveTo>
                  <a:pt x="0" y="0"/>
                </a:moveTo>
                <a:lnTo>
                  <a:pt x="5175767" y="0"/>
                </a:lnTo>
                <a:lnTo>
                  <a:pt x="5175767" y="4444690"/>
                </a:lnTo>
                <a:lnTo>
                  <a:pt x="0" y="44446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22439">
            <a:off x="-1714083" y="-606192"/>
            <a:ext cx="5175767" cy="4444690"/>
          </a:xfrm>
          <a:custGeom>
            <a:avLst/>
            <a:gdLst/>
            <a:ahLst/>
            <a:cxnLst/>
            <a:rect r="r" b="b" t="t" l="l"/>
            <a:pathLst>
              <a:path h="4444690" w="5175767">
                <a:moveTo>
                  <a:pt x="0" y="0"/>
                </a:moveTo>
                <a:lnTo>
                  <a:pt x="5175767" y="0"/>
                </a:lnTo>
                <a:lnTo>
                  <a:pt x="5175767" y="4444689"/>
                </a:lnTo>
                <a:lnTo>
                  <a:pt x="0" y="4444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8794" y="1978103"/>
            <a:ext cx="10826663" cy="3562349"/>
            <a:chOff x="0" y="0"/>
            <a:chExt cx="3806686" cy="1252532"/>
          </a:xfrm>
        </p:grpSpPr>
        <p:sp>
          <p:nvSpPr>
            <p:cNvPr name="Freeform 4" id="4"/>
            <p:cNvSpPr/>
            <p:nvPr/>
          </p:nvSpPr>
          <p:spPr>
            <a:xfrm flipH="false" flipV="false" rot="0">
              <a:off x="0" y="0"/>
              <a:ext cx="3806686" cy="1252532"/>
            </a:xfrm>
            <a:custGeom>
              <a:avLst/>
              <a:gdLst/>
              <a:ahLst/>
              <a:cxnLst/>
              <a:rect r="r" b="b" t="t" l="l"/>
              <a:pathLst>
                <a:path h="1252532" w="3806686">
                  <a:moveTo>
                    <a:pt x="67217" y="0"/>
                  </a:moveTo>
                  <a:lnTo>
                    <a:pt x="3739468" y="0"/>
                  </a:lnTo>
                  <a:cubicBezTo>
                    <a:pt x="3776592" y="0"/>
                    <a:pt x="3806686" y="30094"/>
                    <a:pt x="3806686" y="67217"/>
                  </a:cubicBezTo>
                  <a:lnTo>
                    <a:pt x="3806686" y="1185315"/>
                  </a:lnTo>
                  <a:cubicBezTo>
                    <a:pt x="3806686" y="1222438"/>
                    <a:pt x="3776592" y="1252532"/>
                    <a:pt x="3739468" y="1252532"/>
                  </a:cubicBezTo>
                  <a:lnTo>
                    <a:pt x="67217" y="1252532"/>
                  </a:lnTo>
                  <a:cubicBezTo>
                    <a:pt x="30094" y="1252532"/>
                    <a:pt x="0" y="1222438"/>
                    <a:pt x="0" y="1185315"/>
                  </a:cubicBezTo>
                  <a:lnTo>
                    <a:pt x="0" y="67217"/>
                  </a:lnTo>
                  <a:cubicBezTo>
                    <a:pt x="0" y="30094"/>
                    <a:pt x="30094" y="0"/>
                    <a:pt x="67217" y="0"/>
                  </a:cubicBezTo>
                  <a:close/>
                </a:path>
              </a:pathLst>
            </a:custGeom>
            <a:solidFill>
              <a:srgbClr val="52B788"/>
            </a:solidFill>
          </p:spPr>
        </p:sp>
        <p:sp>
          <p:nvSpPr>
            <p:cNvPr name="TextBox 5" id="5"/>
            <p:cNvSpPr txBox="true"/>
            <p:nvPr/>
          </p:nvSpPr>
          <p:spPr>
            <a:xfrm>
              <a:off x="0" y="0"/>
              <a:ext cx="3806686" cy="1252532"/>
            </a:xfrm>
            <a:prstGeom prst="rect">
              <a:avLst/>
            </a:prstGeom>
          </p:spPr>
          <p:txBody>
            <a:bodyPr anchor="ctr" rtlCol="false" tIns="38053" lIns="38053" bIns="38053" rIns="38053"/>
            <a:lstStyle/>
            <a:p>
              <a:pPr algn="ctr">
                <a:lnSpc>
                  <a:spcPts val="2085"/>
                </a:lnSpc>
              </a:pPr>
            </a:p>
          </p:txBody>
        </p:sp>
      </p:grpSp>
      <p:grpSp>
        <p:nvGrpSpPr>
          <p:cNvPr name="Group 6" id="6"/>
          <p:cNvGrpSpPr/>
          <p:nvPr/>
        </p:nvGrpSpPr>
        <p:grpSpPr>
          <a:xfrm rot="0">
            <a:off x="9954752" y="5760655"/>
            <a:ext cx="8664124" cy="3835250"/>
            <a:chOff x="0" y="0"/>
            <a:chExt cx="3200105" cy="1416554"/>
          </a:xfrm>
        </p:grpSpPr>
        <p:sp>
          <p:nvSpPr>
            <p:cNvPr name="Freeform 7" id="7"/>
            <p:cNvSpPr/>
            <p:nvPr/>
          </p:nvSpPr>
          <p:spPr>
            <a:xfrm flipH="false" flipV="false" rot="0">
              <a:off x="0" y="0"/>
              <a:ext cx="3200105" cy="1416554"/>
            </a:xfrm>
            <a:custGeom>
              <a:avLst/>
              <a:gdLst/>
              <a:ahLst/>
              <a:cxnLst/>
              <a:rect r="r" b="b" t="t" l="l"/>
              <a:pathLst>
                <a:path h="1416554" w="3200105">
                  <a:moveTo>
                    <a:pt x="61656" y="0"/>
                  </a:moveTo>
                  <a:lnTo>
                    <a:pt x="3138449" y="0"/>
                  </a:lnTo>
                  <a:cubicBezTo>
                    <a:pt x="3172501" y="0"/>
                    <a:pt x="3200105" y="27604"/>
                    <a:pt x="3200105" y="61656"/>
                  </a:cubicBezTo>
                  <a:lnTo>
                    <a:pt x="3200105" y="1354899"/>
                  </a:lnTo>
                  <a:cubicBezTo>
                    <a:pt x="3200105" y="1371251"/>
                    <a:pt x="3193609" y="1386933"/>
                    <a:pt x="3182046" y="1398496"/>
                  </a:cubicBezTo>
                  <a:cubicBezTo>
                    <a:pt x="3170484" y="1410058"/>
                    <a:pt x="3154801" y="1416554"/>
                    <a:pt x="3138449" y="1416554"/>
                  </a:cubicBezTo>
                  <a:lnTo>
                    <a:pt x="61656" y="1416554"/>
                  </a:lnTo>
                  <a:cubicBezTo>
                    <a:pt x="45304" y="1416554"/>
                    <a:pt x="29621" y="1410058"/>
                    <a:pt x="18059" y="1398496"/>
                  </a:cubicBezTo>
                  <a:cubicBezTo>
                    <a:pt x="6496" y="1386933"/>
                    <a:pt x="0" y="1371251"/>
                    <a:pt x="0" y="1354899"/>
                  </a:cubicBezTo>
                  <a:lnTo>
                    <a:pt x="0" y="61656"/>
                  </a:lnTo>
                  <a:cubicBezTo>
                    <a:pt x="0" y="45304"/>
                    <a:pt x="6496" y="29621"/>
                    <a:pt x="18059" y="18059"/>
                  </a:cubicBezTo>
                  <a:cubicBezTo>
                    <a:pt x="29621" y="6496"/>
                    <a:pt x="45304" y="0"/>
                    <a:pt x="61656" y="0"/>
                  </a:cubicBezTo>
                  <a:close/>
                </a:path>
              </a:pathLst>
            </a:custGeom>
            <a:solidFill>
              <a:srgbClr val="52B788"/>
            </a:solidFill>
            <a:ln cap="rnd">
              <a:noFill/>
              <a:prstDash val="solid"/>
              <a:round/>
            </a:ln>
          </p:spPr>
        </p:sp>
        <p:sp>
          <p:nvSpPr>
            <p:cNvPr name="TextBox 8" id="8"/>
            <p:cNvSpPr txBox="true"/>
            <p:nvPr/>
          </p:nvSpPr>
          <p:spPr>
            <a:xfrm>
              <a:off x="0" y="0"/>
              <a:ext cx="3200105" cy="1416554"/>
            </a:xfrm>
            <a:prstGeom prst="rect">
              <a:avLst/>
            </a:prstGeom>
          </p:spPr>
          <p:txBody>
            <a:bodyPr anchor="ctr" rtlCol="false" tIns="36224" lIns="36224" bIns="36224" rIns="36224"/>
            <a:lstStyle/>
            <a:p>
              <a:pPr algn="ctr" marL="0" indent="0" lvl="0">
                <a:lnSpc>
                  <a:spcPts val="2650"/>
                </a:lnSpc>
                <a:spcBef>
                  <a:spcPct val="0"/>
                </a:spcBef>
              </a:pPr>
            </a:p>
          </p:txBody>
        </p:sp>
      </p:grpSp>
      <p:sp>
        <p:nvSpPr>
          <p:cNvPr name="Freeform 9" id="9"/>
          <p:cNvSpPr/>
          <p:nvPr/>
        </p:nvSpPr>
        <p:spPr>
          <a:xfrm flipH="false" flipV="false" rot="0">
            <a:off x="10868512" y="2074920"/>
            <a:ext cx="4875914" cy="3226968"/>
          </a:xfrm>
          <a:custGeom>
            <a:avLst/>
            <a:gdLst/>
            <a:ahLst/>
            <a:cxnLst/>
            <a:rect r="r" b="b" t="t" l="l"/>
            <a:pathLst>
              <a:path h="3226968" w="4875914">
                <a:moveTo>
                  <a:pt x="0" y="0"/>
                </a:moveTo>
                <a:lnTo>
                  <a:pt x="4875914" y="0"/>
                </a:lnTo>
                <a:lnTo>
                  <a:pt x="4875914" y="3226968"/>
                </a:lnTo>
                <a:lnTo>
                  <a:pt x="0" y="3226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979393">
            <a:off x="14817481" y="-989545"/>
            <a:ext cx="5175767" cy="4444690"/>
          </a:xfrm>
          <a:custGeom>
            <a:avLst/>
            <a:gdLst/>
            <a:ahLst/>
            <a:cxnLst/>
            <a:rect r="r" b="b" t="t" l="l"/>
            <a:pathLst>
              <a:path h="4444690" w="5175767">
                <a:moveTo>
                  <a:pt x="0" y="0"/>
                </a:moveTo>
                <a:lnTo>
                  <a:pt x="5175766" y="0"/>
                </a:lnTo>
                <a:lnTo>
                  <a:pt x="5175766" y="4444690"/>
                </a:lnTo>
                <a:lnTo>
                  <a:pt x="0" y="4444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920210" y="622505"/>
            <a:ext cx="14447580" cy="993648"/>
          </a:xfrm>
          <a:prstGeom prst="rect">
            <a:avLst/>
          </a:prstGeom>
        </p:spPr>
        <p:txBody>
          <a:bodyPr anchor="t" rtlCol="false" tIns="0" lIns="0" bIns="0" rIns="0">
            <a:spAutoFit/>
          </a:bodyPr>
          <a:lstStyle/>
          <a:p>
            <a:pPr algn="l" marL="0" indent="0" lvl="0">
              <a:lnSpc>
                <a:spcPts val="6771"/>
              </a:lnSpc>
            </a:pPr>
            <a:r>
              <a:rPr lang="en-US" sz="6100" spc="-109">
                <a:solidFill>
                  <a:srgbClr val="3B7C5D"/>
                </a:solidFill>
                <a:latin typeface="Mango AC"/>
                <a:ea typeface="Mango AC"/>
                <a:cs typeface="Mango AC"/>
                <a:sym typeface="Mango AC"/>
              </a:rPr>
              <a:t>TARGET USERS &amp; USER RESEARCH</a:t>
            </a:r>
          </a:p>
        </p:txBody>
      </p:sp>
      <p:sp>
        <p:nvSpPr>
          <p:cNvPr name="TextBox 12" id="12"/>
          <p:cNvSpPr txBox="true"/>
          <p:nvPr/>
        </p:nvSpPr>
        <p:spPr>
          <a:xfrm rot="0">
            <a:off x="260859" y="2353006"/>
            <a:ext cx="8883141" cy="2822067"/>
          </a:xfrm>
          <a:prstGeom prst="rect">
            <a:avLst/>
          </a:prstGeom>
        </p:spPr>
        <p:txBody>
          <a:bodyPr anchor="t" rtlCol="false" tIns="0" lIns="0" bIns="0" rIns="0">
            <a:spAutoFit/>
          </a:bodyPr>
          <a:lstStyle/>
          <a:p>
            <a:pPr algn="l">
              <a:lnSpc>
                <a:spcPts val="2783"/>
              </a:lnSpc>
            </a:pPr>
            <a:r>
              <a:rPr lang="en-US" sz="2400" spc="144">
                <a:solidFill>
                  <a:srgbClr val="285741"/>
                </a:solidFill>
                <a:latin typeface="Balsamiq Sans"/>
                <a:ea typeface="Balsamiq Sans"/>
                <a:cs typeface="Balsamiq Sans"/>
                <a:sym typeface="Balsamiq Sans"/>
              </a:rPr>
              <a:t>🎯 Who Will Use This App?</a:t>
            </a:r>
          </a:p>
          <a:p>
            <a:pPr algn="l" marL="518160" indent="-259080" lvl="1">
              <a:lnSpc>
                <a:spcPts val="2783"/>
              </a:lnSpc>
              <a:buFont typeface="Arial"/>
              <a:buChar char="•"/>
            </a:pPr>
            <a:r>
              <a:rPr lang="en-US" sz="2400" spc="144">
                <a:solidFill>
                  <a:srgbClr val="FFFFFF"/>
                </a:solidFill>
                <a:latin typeface="Balsamiq Sans"/>
                <a:ea typeface="Balsamiq Sans"/>
                <a:cs typeface="Balsamiq Sans"/>
                <a:sym typeface="Balsamiq Sans"/>
              </a:rPr>
              <a:t>Students – who want fast and easy appointment booking between classes.</a:t>
            </a:r>
          </a:p>
          <a:p>
            <a:pPr algn="l" marL="518160" indent="-259080" lvl="1">
              <a:lnSpc>
                <a:spcPts val="2783"/>
              </a:lnSpc>
              <a:buFont typeface="Arial"/>
              <a:buChar char="•"/>
            </a:pPr>
            <a:r>
              <a:rPr lang="en-US" sz="2400" spc="144">
                <a:solidFill>
                  <a:srgbClr val="FFFFFF"/>
                </a:solidFill>
                <a:latin typeface="Balsamiq Sans"/>
                <a:ea typeface="Balsamiq Sans"/>
                <a:cs typeface="Balsamiq Sans"/>
                <a:sym typeface="Balsamiq Sans"/>
              </a:rPr>
              <a:t>Working adults – who have busy schedules and prefer quick, mobile access to services.</a:t>
            </a:r>
          </a:p>
          <a:p>
            <a:pPr algn="l" marL="518160" indent="-259080" lvl="1">
              <a:lnSpc>
                <a:spcPts val="2783"/>
              </a:lnSpc>
              <a:buFont typeface="Arial"/>
              <a:buChar char="•"/>
            </a:pPr>
            <a:r>
              <a:rPr lang="en-US" sz="2400" spc="144">
                <a:solidFill>
                  <a:srgbClr val="FFFFFF"/>
                </a:solidFill>
                <a:latin typeface="Balsamiq Sans"/>
                <a:ea typeface="Balsamiq Sans"/>
                <a:cs typeface="Balsamiq Sans"/>
                <a:sym typeface="Balsamiq Sans"/>
              </a:rPr>
              <a:t>Elderly users – who need a simple, clear interface to avoid confusion.</a:t>
            </a:r>
          </a:p>
          <a:p>
            <a:pPr algn="l" marL="0" indent="0" lvl="0">
              <a:lnSpc>
                <a:spcPts val="2783"/>
              </a:lnSpc>
            </a:pPr>
          </a:p>
        </p:txBody>
      </p:sp>
      <p:sp>
        <p:nvSpPr>
          <p:cNvPr name="TextBox 13" id="13"/>
          <p:cNvSpPr txBox="true"/>
          <p:nvPr/>
        </p:nvSpPr>
        <p:spPr>
          <a:xfrm rot="0">
            <a:off x="10634344" y="6095796"/>
            <a:ext cx="7304940" cy="3174492"/>
          </a:xfrm>
          <a:prstGeom prst="rect">
            <a:avLst/>
          </a:prstGeom>
        </p:spPr>
        <p:txBody>
          <a:bodyPr anchor="t" rtlCol="false" tIns="0" lIns="0" bIns="0" rIns="0">
            <a:spAutoFit/>
          </a:bodyPr>
          <a:lstStyle/>
          <a:p>
            <a:pPr algn="l">
              <a:lnSpc>
                <a:spcPts val="2783"/>
              </a:lnSpc>
            </a:pPr>
            <a:r>
              <a:rPr lang="en-US" sz="2400" spc="144">
                <a:solidFill>
                  <a:srgbClr val="285741"/>
                </a:solidFill>
                <a:latin typeface="Balsamiq Sans"/>
                <a:ea typeface="Balsamiq Sans"/>
                <a:cs typeface="Balsamiq Sans"/>
                <a:sym typeface="Balsamiq Sans"/>
              </a:rPr>
              <a:t>👥 Why These Users?</a:t>
            </a:r>
          </a:p>
          <a:p>
            <a:pPr algn="l" marL="518160" indent="-259080" lvl="1">
              <a:lnSpc>
                <a:spcPts val="2783"/>
              </a:lnSpc>
              <a:buFont typeface="Arial"/>
              <a:buChar char="•"/>
            </a:pPr>
            <a:r>
              <a:rPr lang="en-US" sz="2400" spc="144">
                <a:solidFill>
                  <a:srgbClr val="FFFFFF"/>
                </a:solidFill>
                <a:latin typeface="Balsamiq Sans"/>
                <a:ea typeface="Balsamiq Sans"/>
                <a:cs typeface="Balsamiq Sans"/>
                <a:sym typeface="Balsamiq Sans"/>
              </a:rPr>
              <a:t>Many people find calling or visiting clinics inconvenient.</a:t>
            </a:r>
          </a:p>
          <a:p>
            <a:pPr algn="l" marL="518160" indent="-259080" lvl="1">
              <a:lnSpc>
                <a:spcPts val="2783"/>
              </a:lnSpc>
              <a:buFont typeface="Arial"/>
              <a:buChar char="•"/>
            </a:pPr>
            <a:r>
              <a:rPr lang="en-US" sz="2400" spc="144">
                <a:solidFill>
                  <a:srgbClr val="FFFFFF"/>
                </a:solidFill>
                <a:latin typeface="Balsamiq Sans"/>
                <a:ea typeface="Balsamiq Sans"/>
                <a:cs typeface="Balsamiq Sans"/>
                <a:sym typeface="Balsamiq Sans"/>
              </a:rPr>
              <a:t>Users want to view available dentists, services, and book appointments in just a few steps.</a:t>
            </a:r>
          </a:p>
          <a:p>
            <a:pPr algn="l" marL="518160" indent="-259080" lvl="1">
              <a:lnSpc>
                <a:spcPts val="2783"/>
              </a:lnSpc>
              <a:buFont typeface="Arial"/>
              <a:buChar char="•"/>
            </a:pPr>
            <a:r>
              <a:rPr lang="en-US" sz="2400" spc="144">
                <a:solidFill>
                  <a:srgbClr val="FFFFFF"/>
                </a:solidFill>
                <a:latin typeface="Balsamiq Sans"/>
                <a:ea typeface="Balsamiq Sans"/>
                <a:cs typeface="Balsamiq Sans"/>
                <a:sym typeface="Balsamiq Sans"/>
              </a:rPr>
              <a:t>Our app is designed to meet their needs with clarity, comfort, and speed.</a:t>
            </a:r>
          </a:p>
          <a:p>
            <a:pPr algn="l" marL="0" indent="0" lvl="0">
              <a:lnSpc>
                <a:spcPts val="2783"/>
              </a:lnSpc>
            </a:pPr>
          </a:p>
        </p:txBody>
      </p:sp>
      <p:grpSp>
        <p:nvGrpSpPr>
          <p:cNvPr name="Group 14" id="14"/>
          <p:cNvGrpSpPr/>
          <p:nvPr/>
        </p:nvGrpSpPr>
        <p:grpSpPr>
          <a:xfrm rot="0">
            <a:off x="-155607" y="5540452"/>
            <a:ext cx="5063117" cy="4901198"/>
            <a:chOff x="0" y="0"/>
            <a:chExt cx="6750823" cy="6534931"/>
          </a:xfrm>
        </p:grpSpPr>
        <p:sp>
          <p:nvSpPr>
            <p:cNvPr name="Freeform 15" id="15"/>
            <p:cNvSpPr/>
            <p:nvPr/>
          </p:nvSpPr>
          <p:spPr>
            <a:xfrm flipH="false" flipV="false" rot="0">
              <a:off x="251277" y="1477103"/>
              <a:ext cx="6499545" cy="5057828"/>
            </a:xfrm>
            <a:custGeom>
              <a:avLst/>
              <a:gdLst/>
              <a:ahLst/>
              <a:cxnLst/>
              <a:rect r="r" b="b" t="t" l="l"/>
              <a:pathLst>
                <a:path h="5057828" w="6499545">
                  <a:moveTo>
                    <a:pt x="0" y="0"/>
                  </a:moveTo>
                  <a:lnTo>
                    <a:pt x="6499546" y="0"/>
                  </a:lnTo>
                  <a:lnTo>
                    <a:pt x="6499546" y="5057828"/>
                  </a:lnTo>
                  <a:lnTo>
                    <a:pt x="0" y="50578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0" y="0"/>
              <a:ext cx="4027653" cy="1762925"/>
            </a:xfrm>
            <a:custGeom>
              <a:avLst/>
              <a:gdLst/>
              <a:ahLst/>
              <a:cxnLst/>
              <a:rect r="r" b="b" t="t" l="l"/>
              <a:pathLst>
                <a:path h="1762925" w="4027653">
                  <a:moveTo>
                    <a:pt x="0" y="0"/>
                  </a:moveTo>
                  <a:lnTo>
                    <a:pt x="4027653" y="0"/>
                  </a:lnTo>
                  <a:lnTo>
                    <a:pt x="4027653" y="1762925"/>
                  </a:lnTo>
                  <a:lnTo>
                    <a:pt x="0" y="1762925"/>
                  </a:lnTo>
                  <a:lnTo>
                    <a:pt x="0" y="0"/>
                  </a:lnTo>
                  <a:close/>
                </a:path>
              </a:pathLst>
            </a:custGeom>
            <a:blipFill>
              <a:blip r:embed="rId10">
                <a:extLst>
                  <a:ext uri="{96DAC541-7B7A-43D3-8B79-37D633B846F1}">
                    <asvg:svgBlip xmlns:asvg="http://schemas.microsoft.com/office/drawing/2016/SVG/main" r:embed="rId11"/>
                  </a:ext>
                </a:extLst>
              </a:blip>
              <a:stretch>
                <a:fillRect l="-32304" t="-990" r="0" b="-274286"/>
              </a:stretch>
            </a:blipFill>
          </p:spPr>
        </p:sp>
      </p:grpSp>
      <p:sp>
        <p:nvSpPr>
          <p:cNvPr name="Freeform 17" id="17"/>
          <p:cNvSpPr/>
          <p:nvPr/>
        </p:nvSpPr>
        <p:spPr>
          <a:xfrm flipH="false" flipV="false" rot="0">
            <a:off x="4907510" y="6264352"/>
            <a:ext cx="4515879" cy="3120062"/>
          </a:xfrm>
          <a:custGeom>
            <a:avLst/>
            <a:gdLst/>
            <a:ahLst/>
            <a:cxnLst/>
            <a:rect r="r" b="b" t="t" l="l"/>
            <a:pathLst>
              <a:path h="3120062" w="4515879">
                <a:moveTo>
                  <a:pt x="0" y="0"/>
                </a:moveTo>
                <a:lnTo>
                  <a:pt x="4515879" y="0"/>
                </a:lnTo>
                <a:lnTo>
                  <a:pt x="4515879" y="3120062"/>
                </a:lnTo>
                <a:lnTo>
                  <a:pt x="0" y="31200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969183">
            <a:off x="-266304" y="-2258132"/>
            <a:ext cx="5175767" cy="4444690"/>
          </a:xfrm>
          <a:custGeom>
            <a:avLst/>
            <a:gdLst/>
            <a:ahLst/>
            <a:cxnLst/>
            <a:rect r="r" b="b" t="t" l="l"/>
            <a:pathLst>
              <a:path h="4444690" w="5175767">
                <a:moveTo>
                  <a:pt x="0" y="0"/>
                </a:moveTo>
                <a:lnTo>
                  <a:pt x="5175767" y="0"/>
                </a:lnTo>
                <a:lnTo>
                  <a:pt x="5175767" y="4444689"/>
                </a:lnTo>
                <a:lnTo>
                  <a:pt x="0" y="4444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12310" y="1492707"/>
            <a:ext cx="11637128" cy="9927171"/>
            <a:chOff x="0" y="0"/>
            <a:chExt cx="15516170" cy="13236227"/>
          </a:xfrm>
        </p:grpSpPr>
        <p:grpSp>
          <p:nvGrpSpPr>
            <p:cNvPr name="Group 4" id="4"/>
            <p:cNvGrpSpPr/>
            <p:nvPr/>
          </p:nvGrpSpPr>
          <p:grpSpPr>
            <a:xfrm rot="0">
              <a:off x="990979" y="0"/>
              <a:ext cx="14525192" cy="11713383"/>
              <a:chOff x="0" y="0"/>
              <a:chExt cx="4149395" cy="3346149"/>
            </a:xfrm>
          </p:grpSpPr>
          <p:sp>
            <p:nvSpPr>
              <p:cNvPr name="Freeform 5" id="5"/>
              <p:cNvSpPr/>
              <p:nvPr/>
            </p:nvSpPr>
            <p:spPr>
              <a:xfrm flipH="false" flipV="false" rot="0">
                <a:off x="0" y="0"/>
                <a:ext cx="4149395" cy="3346149"/>
              </a:xfrm>
              <a:custGeom>
                <a:avLst/>
                <a:gdLst/>
                <a:ahLst/>
                <a:cxnLst/>
                <a:rect r="r" b="b" t="t" l="l"/>
                <a:pathLst>
                  <a:path h="3346149" w="4149395">
                    <a:moveTo>
                      <a:pt x="61666" y="0"/>
                    </a:moveTo>
                    <a:lnTo>
                      <a:pt x="4087730" y="0"/>
                    </a:lnTo>
                    <a:cubicBezTo>
                      <a:pt x="4121786" y="0"/>
                      <a:pt x="4149395" y="27609"/>
                      <a:pt x="4149395" y="61666"/>
                    </a:cubicBezTo>
                    <a:lnTo>
                      <a:pt x="4149395" y="3284483"/>
                    </a:lnTo>
                    <a:cubicBezTo>
                      <a:pt x="4149395" y="3318540"/>
                      <a:pt x="4121786" y="3346149"/>
                      <a:pt x="4087730" y="3346149"/>
                    </a:cubicBezTo>
                    <a:lnTo>
                      <a:pt x="61666" y="3346149"/>
                    </a:lnTo>
                    <a:cubicBezTo>
                      <a:pt x="45311" y="3346149"/>
                      <a:pt x="29626" y="3339652"/>
                      <a:pt x="18061" y="3328088"/>
                    </a:cubicBezTo>
                    <a:cubicBezTo>
                      <a:pt x="6497" y="3316523"/>
                      <a:pt x="0" y="3300838"/>
                      <a:pt x="0" y="3284483"/>
                    </a:cubicBezTo>
                    <a:lnTo>
                      <a:pt x="0" y="61666"/>
                    </a:lnTo>
                    <a:cubicBezTo>
                      <a:pt x="0" y="27609"/>
                      <a:pt x="27609" y="0"/>
                      <a:pt x="61666" y="0"/>
                    </a:cubicBezTo>
                    <a:close/>
                  </a:path>
                </a:pathLst>
              </a:custGeom>
              <a:solidFill>
                <a:srgbClr val="52B788"/>
              </a:solidFill>
            </p:spPr>
          </p:sp>
          <p:sp>
            <p:nvSpPr>
              <p:cNvPr name="TextBox 6" id="6"/>
              <p:cNvSpPr txBox="true"/>
              <p:nvPr/>
            </p:nvSpPr>
            <p:spPr>
              <a:xfrm>
                <a:off x="0" y="0"/>
                <a:ext cx="4149395" cy="3346149"/>
              </a:xfrm>
              <a:prstGeom prst="rect">
                <a:avLst/>
              </a:prstGeom>
            </p:spPr>
            <p:txBody>
              <a:bodyPr anchor="ctr" rtlCol="false" tIns="38053" lIns="38053" bIns="38053" rIns="38053"/>
              <a:lstStyle/>
              <a:p>
                <a:pPr algn="ctr">
                  <a:lnSpc>
                    <a:spcPts val="2085"/>
                  </a:lnSpc>
                </a:pPr>
              </a:p>
            </p:txBody>
          </p:sp>
        </p:grpSp>
        <p:sp>
          <p:nvSpPr>
            <p:cNvPr name="Freeform 7" id="7"/>
            <p:cNvSpPr/>
            <p:nvPr/>
          </p:nvSpPr>
          <p:spPr>
            <a:xfrm flipH="false" flipV="false" rot="1371250">
              <a:off x="1269193" y="7664170"/>
              <a:ext cx="3637246" cy="5064519"/>
            </a:xfrm>
            <a:custGeom>
              <a:avLst/>
              <a:gdLst/>
              <a:ahLst/>
              <a:cxnLst/>
              <a:rect r="r" b="b" t="t" l="l"/>
              <a:pathLst>
                <a:path h="5064519" w="3637246">
                  <a:moveTo>
                    <a:pt x="0" y="0"/>
                  </a:moveTo>
                  <a:lnTo>
                    <a:pt x="3637246" y="0"/>
                  </a:lnTo>
                  <a:lnTo>
                    <a:pt x="3637246" y="5064519"/>
                  </a:lnTo>
                  <a:lnTo>
                    <a:pt x="0" y="5064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444966"/>
              <a:ext cx="8509505" cy="6669325"/>
            </a:xfrm>
            <a:custGeom>
              <a:avLst/>
              <a:gdLst/>
              <a:ahLst/>
              <a:cxnLst/>
              <a:rect r="r" b="b" t="t" l="l"/>
              <a:pathLst>
                <a:path h="6669325" w="8509505">
                  <a:moveTo>
                    <a:pt x="0" y="0"/>
                  </a:moveTo>
                  <a:lnTo>
                    <a:pt x="8509505" y="0"/>
                  </a:lnTo>
                  <a:lnTo>
                    <a:pt x="8509505" y="6669325"/>
                  </a:lnTo>
                  <a:lnTo>
                    <a:pt x="0" y="6669325"/>
                  </a:lnTo>
                  <a:lnTo>
                    <a:pt x="0" y="0"/>
                  </a:lnTo>
                  <a:close/>
                </a:path>
              </a:pathLst>
            </a:custGeom>
            <a:blipFill>
              <a:blip r:embed="rId6"/>
              <a:stretch>
                <a:fillRect l="0" t="0" r="0" b="0"/>
              </a:stretch>
            </a:blipFill>
          </p:spPr>
        </p:sp>
        <p:sp>
          <p:nvSpPr>
            <p:cNvPr name="Freeform 9" id="9"/>
            <p:cNvSpPr/>
            <p:nvPr/>
          </p:nvSpPr>
          <p:spPr>
            <a:xfrm flipH="false" flipV="false" rot="0">
              <a:off x="5485185" y="8034028"/>
              <a:ext cx="3024320" cy="2918468"/>
            </a:xfrm>
            <a:custGeom>
              <a:avLst/>
              <a:gdLst/>
              <a:ahLst/>
              <a:cxnLst/>
              <a:rect r="r" b="b" t="t" l="l"/>
              <a:pathLst>
                <a:path h="2918468" w="3024320">
                  <a:moveTo>
                    <a:pt x="0" y="0"/>
                  </a:moveTo>
                  <a:lnTo>
                    <a:pt x="3024320" y="0"/>
                  </a:lnTo>
                  <a:lnTo>
                    <a:pt x="3024320" y="2918469"/>
                  </a:lnTo>
                  <a:lnTo>
                    <a:pt x="0" y="29184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0" id="10"/>
          <p:cNvSpPr txBox="true"/>
          <p:nvPr/>
        </p:nvSpPr>
        <p:spPr>
          <a:xfrm rot="0">
            <a:off x="3079925" y="843863"/>
            <a:ext cx="8532385" cy="1231011"/>
          </a:xfrm>
          <a:prstGeom prst="rect">
            <a:avLst/>
          </a:prstGeom>
        </p:spPr>
        <p:txBody>
          <a:bodyPr anchor="t" rtlCol="false" tIns="0" lIns="0" bIns="0" rIns="0">
            <a:spAutoFit/>
          </a:bodyPr>
          <a:lstStyle/>
          <a:p>
            <a:pPr algn="l" marL="0" indent="0" lvl="0">
              <a:lnSpc>
                <a:spcPts val="8547"/>
              </a:lnSpc>
            </a:pPr>
            <a:r>
              <a:rPr lang="en-US" sz="7700" spc="-138">
                <a:solidFill>
                  <a:srgbClr val="3B7C5D"/>
                </a:solidFill>
                <a:latin typeface="Mango AC"/>
                <a:ea typeface="Mango AC"/>
                <a:cs typeface="Mango AC"/>
                <a:sym typeface="Mango AC"/>
              </a:rPr>
              <a:t>USER RESEARCH</a:t>
            </a:r>
          </a:p>
        </p:txBody>
      </p:sp>
      <p:sp>
        <p:nvSpPr>
          <p:cNvPr name="Freeform 11" id="11"/>
          <p:cNvSpPr/>
          <p:nvPr/>
        </p:nvSpPr>
        <p:spPr>
          <a:xfrm flipH="false" flipV="false" rot="3167655">
            <a:off x="-492349" y="7629299"/>
            <a:ext cx="4723905" cy="4056654"/>
          </a:xfrm>
          <a:custGeom>
            <a:avLst/>
            <a:gdLst/>
            <a:ahLst/>
            <a:cxnLst/>
            <a:rect r="r" b="b" t="t" l="l"/>
            <a:pathLst>
              <a:path h="4056654" w="4723905">
                <a:moveTo>
                  <a:pt x="0" y="0"/>
                </a:moveTo>
                <a:lnTo>
                  <a:pt x="4723905" y="0"/>
                </a:lnTo>
                <a:lnTo>
                  <a:pt x="4723905" y="4056653"/>
                </a:lnTo>
                <a:lnTo>
                  <a:pt x="0" y="40566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164312" y="2449914"/>
            <a:ext cx="10074764" cy="1870357"/>
          </a:xfrm>
          <a:prstGeom prst="rect">
            <a:avLst/>
          </a:prstGeom>
        </p:spPr>
        <p:txBody>
          <a:bodyPr anchor="t" rtlCol="false" tIns="0" lIns="0" bIns="0" rIns="0">
            <a:spAutoFit/>
          </a:bodyPr>
          <a:lstStyle/>
          <a:p>
            <a:pPr algn="l">
              <a:lnSpc>
                <a:spcPts val="2964"/>
              </a:lnSpc>
            </a:pPr>
            <a:r>
              <a:rPr lang="en-US" sz="2555" spc="153">
                <a:solidFill>
                  <a:srgbClr val="285741"/>
                </a:solidFill>
                <a:latin typeface="Balsamiq Sans"/>
                <a:ea typeface="Balsamiq Sans"/>
                <a:cs typeface="Balsamiq Sans"/>
                <a:sym typeface="Balsamiq Sans"/>
              </a:rPr>
              <a:t>📝 How We Collected Feedback</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We conducted a simple survey with students and adults.</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Asked about how they currently book dental appointments and what problems they face.</a:t>
            </a:r>
          </a:p>
          <a:p>
            <a:pPr algn="l" marL="0" indent="0" lvl="0">
              <a:lnSpc>
                <a:spcPts val="2964"/>
              </a:lnSpc>
            </a:pPr>
          </a:p>
        </p:txBody>
      </p:sp>
      <p:sp>
        <p:nvSpPr>
          <p:cNvPr name="TextBox 13" id="13"/>
          <p:cNvSpPr txBox="true"/>
          <p:nvPr/>
        </p:nvSpPr>
        <p:spPr>
          <a:xfrm rot="0">
            <a:off x="1164312" y="4360560"/>
            <a:ext cx="10074764" cy="2984782"/>
          </a:xfrm>
          <a:prstGeom prst="rect">
            <a:avLst/>
          </a:prstGeom>
        </p:spPr>
        <p:txBody>
          <a:bodyPr anchor="t" rtlCol="false" tIns="0" lIns="0" bIns="0" rIns="0">
            <a:spAutoFit/>
          </a:bodyPr>
          <a:lstStyle/>
          <a:p>
            <a:pPr algn="l">
              <a:lnSpc>
                <a:spcPts val="2964"/>
              </a:lnSpc>
            </a:pPr>
            <a:r>
              <a:rPr lang="en-US" sz="2555" spc="153">
                <a:solidFill>
                  <a:srgbClr val="285741"/>
                </a:solidFill>
                <a:latin typeface="Balsamiq Sans"/>
                <a:ea typeface="Balsamiq Sans"/>
                <a:cs typeface="Balsamiq Sans"/>
                <a:sym typeface="Balsamiq Sans"/>
              </a:rPr>
              <a:t>🔍 Key Findings</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Most users want a faster and easier way to book appointments.</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Some users forget appointments or are unsure which dentist to choose.</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Users prefer a mobile app with clear options and simple navigation.</a:t>
            </a:r>
          </a:p>
          <a:p>
            <a:pPr algn="l" marL="0" indent="0" lvl="0">
              <a:lnSpc>
                <a:spcPts val="2964"/>
              </a:lnSpc>
            </a:pPr>
          </a:p>
        </p:txBody>
      </p:sp>
      <p:sp>
        <p:nvSpPr>
          <p:cNvPr name="TextBox 14" id="14"/>
          <p:cNvSpPr txBox="true"/>
          <p:nvPr/>
        </p:nvSpPr>
        <p:spPr>
          <a:xfrm rot="0">
            <a:off x="1164312" y="7392660"/>
            <a:ext cx="10074764" cy="2241832"/>
          </a:xfrm>
          <a:prstGeom prst="rect">
            <a:avLst/>
          </a:prstGeom>
        </p:spPr>
        <p:txBody>
          <a:bodyPr anchor="t" rtlCol="false" tIns="0" lIns="0" bIns="0" rIns="0">
            <a:spAutoFit/>
          </a:bodyPr>
          <a:lstStyle/>
          <a:p>
            <a:pPr algn="l">
              <a:lnSpc>
                <a:spcPts val="2964"/>
              </a:lnSpc>
            </a:pPr>
            <a:r>
              <a:rPr lang="en-US" sz="2555" spc="153">
                <a:solidFill>
                  <a:srgbClr val="285741"/>
                </a:solidFill>
                <a:latin typeface="Balsamiq Sans"/>
                <a:ea typeface="Balsamiq Sans"/>
                <a:cs typeface="Balsamiq Sans"/>
                <a:sym typeface="Balsamiq Sans"/>
              </a:rPr>
              <a:t>👤 How It Helped Us</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Guided the design of the home screen, booking system, and dentist profiles.</a:t>
            </a:r>
          </a:p>
          <a:p>
            <a:pPr algn="l" marL="551743" indent="-275872" lvl="1">
              <a:lnSpc>
                <a:spcPts val="2964"/>
              </a:lnSpc>
              <a:buFont typeface="Arial"/>
              <a:buChar char="•"/>
            </a:pPr>
            <a:r>
              <a:rPr lang="en-US" sz="2555" spc="153">
                <a:solidFill>
                  <a:srgbClr val="52B788"/>
                </a:solidFill>
                <a:latin typeface="Balsamiq Sans"/>
                <a:ea typeface="Balsamiq Sans"/>
                <a:cs typeface="Balsamiq Sans"/>
                <a:sym typeface="Balsamiq Sans"/>
              </a:rPr>
              <a:t>H</a:t>
            </a:r>
            <a:r>
              <a:rPr lang="en-US" sz="2555" spc="153">
                <a:solidFill>
                  <a:srgbClr val="52B788"/>
                </a:solidFill>
                <a:latin typeface="Balsamiq Sans"/>
                <a:ea typeface="Balsamiq Sans"/>
                <a:cs typeface="Balsamiq Sans"/>
                <a:sym typeface="Balsamiq Sans"/>
              </a:rPr>
              <a:t>elped us focus on clarity, speed, and accessibility in our app.</a:t>
            </a:r>
          </a:p>
          <a:p>
            <a:pPr algn="l" marL="0" indent="0" lvl="0">
              <a:lnSpc>
                <a:spcPts val="296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05981" y="1413974"/>
            <a:ext cx="9453319" cy="1055460"/>
          </a:xfrm>
          <a:prstGeom prst="rect">
            <a:avLst/>
          </a:prstGeom>
        </p:spPr>
        <p:txBody>
          <a:bodyPr anchor="t" rtlCol="false" tIns="0" lIns="0" bIns="0" rIns="0">
            <a:spAutoFit/>
          </a:bodyPr>
          <a:lstStyle/>
          <a:p>
            <a:pPr algn="ctr" marL="0" indent="0" lvl="0">
              <a:lnSpc>
                <a:spcPts val="7223"/>
              </a:lnSpc>
            </a:pPr>
            <a:r>
              <a:rPr lang="en-US" sz="6507" spc="-117">
                <a:solidFill>
                  <a:srgbClr val="3B7C5D"/>
                </a:solidFill>
                <a:latin typeface="Mango AC"/>
                <a:ea typeface="Mango AC"/>
                <a:cs typeface="Mango AC"/>
                <a:sym typeface="Mango AC"/>
              </a:rPr>
              <a:t>DESIGN PROCESS</a:t>
            </a:r>
          </a:p>
        </p:txBody>
      </p:sp>
      <p:sp>
        <p:nvSpPr>
          <p:cNvPr name="Freeform 3" id="3"/>
          <p:cNvSpPr/>
          <p:nvPr/>
        </p:nvSpPr>
        <p:spPr>
          <a:xfrm flipH="false" flipV="false" rot="5510098">
            <a:off x="-2144150" y="7328045"/>
            <a:ext cx="4863312" cy="4176370"/>
          </a:xfrm>
          <a:custGeom>
            <a:avLst/>
            <a:gdLst/>
            <a:ahLst/>
            <a:cxnLst/>
            <a:rect r="r" b="b" t="t" l="l"/>
            <a:pathLst>
              <a:path h="4176370" w="4863312">
                <a:moveTo>
                  <a:pt x="0" y="0"/>
                </a:moveTo>
                <a:lnTo>
                  <a:pt x="4863313" y="0"/>
                </a:lnTo>
                <a:lnTo>
                  <a:pt x="4863313" y="4176369"/>
                </a:lnTo>
                <a:lnTo>
                  <a:pt x="0" y="4176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322854" y="4445754"/>
            <a:ext cx="2767207" cy="5959544"/>
          </a:xfrm>
          <a:custGeom>
            <a:avLst/>
            <a:gdLst/>
            <a:ahLst/>
            <a:cxnLst/>
            <a:rect r="r" b="b" t="t" l="l"/>
            <a:pathLst>
              <a:path h="5959544" w="2767207">
                <a:moveTo>
                  <a:pt x="0" y="0"/>
                </a:moveTo>
                <a:lnTo>
                  <a:pt x="2767208" y="0"/>
                </a:lnTo>
                <a:lnTo>
                  <a:pt x="2767208" y="5959544"/>
                </a:lnTo>
                <a:lnTo>
                  <a:pt x="0" y="5959544"/>
                </a:lnTo>
                <a:lnTo>
                  <a:pt x="0" y="0"/>
                </a:lnTo>
                <a:close/>
              </a:path>
            </a:pathLst>
          </a:custGeom>
          <a:blipFill>
            <a:blip r:embed="rId4"/>
            <a:stretch>
              <a:fillRect l="0" t="0" r="0" b="0"/>
            </a:stretch>
          </a:blipFill>
        </p:spPr>
      </p:sp>
      <p:sp>
        <p:nvSpPr>
          <p:cNvPr name="Freeform 5" id="5"/>
          <p:cNvSpPr/>
          <p:nvPr/>
        </p:nvSpPr>
        <p:spPr>
          <a:xfrm flipH="false" flipV="false" rot="-6280581">
            <a:off x="13595344" y="-1302090"/>
            <a:ext cx="6480905" cy="5565477"/>
          </a:xfrm>
          <a:custGeom>
            <a:avLst/>
            <a:gdLst/>
            <a:ahLst/>
            <a:cxnLst/>
            <a:rect r="r" b="b" t="t" l="l"/>
            <a:pathLst>
              <a:path h="5565477" w="6480905">
                <a:moveTo>
                  <a:pt x="0" y="0"/>
                </a:moveTo>
                <a:lnTo>
                  <a:pt x="6480904" y="0"/>
                </a:lnTo>
                <a:lnTo>
                  <a:pt x="6480904" y="5565477"/>
                </a:lnTo>
                <a:lnTo>
                  <a:pt x="0" y="5565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83252" y="534307"/>
            <a:ext cx="1810422" cy="1529807"/>
          </a:xfrm>
          <a:custGeom>
            <a:avLst/>
            <a:gdLst/>
            <a:ahLst/>
            <a:cxnLst/>
            <a:rect r="r" b="b" t="t" l="l"/>
            <a:pathLst>
              <a:path h="1529807" w="1810422">
                <a:moveTo>
                  <a:pt x="0" y="0"/>
                </a:moveTo>
                <a:lnTo>
                  <a:pt x="1810422" y="0"/>
                </a:lnTo>
                <a:lnTo>
                  <a:pt x="1810422" y="1529807"/>
                </a:lnTo>
                <a:lnTo>
                  <a:pt x="0" y="1529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101458" y="4114842"/>
            <a:ext cx="3025685" cy="6290456"/>
          </a:xfrm>
          <a:custGeom>
            <a:avLst/>
            <a:gdLst/>
            <a:ahLst/>
            <a:cxnLst/>
            <a:rect r="r" b="b" t="t" l="l"/>
            <a:pathLst>
              <a:path h="6290456" w="3025685">
                <a:moveTo>
                  <a:pt x="0" y="0"/>
                </a:moveTo>
                <a:lnTo>
                  <a:pt x="3025684" y="0"/>
                </a:lnTo>
                <a:lnTo>
                  <a:pt x="3025684" y="6290456"/>
                </a:lnTo>
                <a:lnTo>
                  <a:pt x="0" y="6290456"/>
                </a:lnTo>
                <a:lnTo>
                  <a:pt x="0" y="0"/>
                </a:lnTo>
                <a:close/>
              </a:path>
            </a:pathLst>
          </a:custGeom>
          <a:blipFill>
            <a:blip r:embed="rId7"/>
            <a:stretch>
              <a:fillRect l="0" t="0" r="0" b="0"/>
            </a:stretch>
          </a:blipFill>
        </p:spPr>
      </p:sp>
      <p:grpSp>
        <p:nvGrpSpPr>
          <p:cNvPr name="Group 8" id="8"/>
          <p:cNvGrpSpPr/>
          <p:nvPr/>
        </p:nvGrpSpPr>
        <p:grpSpPr>
          <a:xfrm rot="0">
            <a:off x="8542257" y="3131527"/>
            <a:ext cx="9272160" cy="2628454"/>
            <a:chOff x="0" y="0"/>
            <a:chExt cx="12362880" cy="3504606"/>
          </a:xfrm>
        </p:grpSpPr>
        <p:grpSp>
          <p:nvGrpSpPr>
            <p:cNvPr name="Group 9" id="9"/>
            <p:cNvGrpSpPr/>
            <p:nvPr/>
          </p:nvGrpSpPr>
          <p:grpSpPr>
            <a:xfrm rot="0">
              <a:off x="0" y="0"/>
              <a:ext cx="12362880" cy="3504606"/>
              <a:chOff x="0" y="0"/>
              <a:chExt cx="4654666" cy="1319496"/>
            </a:xfrm>
          </p:grpSpPr>
          <p:sp>
            <p:nvSpPr>
              <p:cNvPr name="Freeform 10" id="10"/>
              <p:cNvSpPr/>
              <p:nvPr/>
            </p:nvSpPr>
            <p:spPr>
              <a:xfrm flipH="false" flipV="false" rot="0">
                <a:off x="0" y="0"/>
                <a:ext cx="4654666" cy="1319496"/>
              </a:xfrm>
              <a:custGeom>
                <a:avLst/>
                <a:gdLst/>
                <a:ahLst/>
                <a:cxnLst/>
                <a:rect r="r" b="b" t="t" l="l"/>
                <a:pathLst>
                  <a:path h="1319496" w="4654666">
                    <a:moveTo>
                      <a:pt x="48428" y="0"/>
                    </a:moveTo>
                    <a:lnTo>
                      <a:pt x="4606238" y="0"/>
                    </a:lnTo>
                    <a:cubicBezTo>
                      <a:pt x="4632984" y="0"/>
                      <a:pt x="4654666" y="21682"/>
                      <a:pt x="4654666" y="48428"/>
                    </a:cubicBezTo>
                    <a:lnTo>
                      <a:pt x="4654666" y="1271068"/>
                    </a:lnTo>
                    <a:cubicBezTo>
                      <a:pt x="4654666" y="1297814"/>
                      <a:pt x="4632984" y="1319496"/>
                      <a:pt x="4606238" y="1319496"/>
                    </a:cubicBezTo>
                    <a:lnTo>
                      <a:pt x="48428" y="1319496"/>
                    </a:lnTo>
                    <a:cubicBezTo>
                      <a:pt x="21682" y="1319496"/>
                      <a:pt x="0" y="1297814"/>
                      <a:pt x="0" y="1271068"/>
                    </a:cubicBezTo>
                    <a:lnTo>
                      <a:pt x="0" y="48428"/>
                    </a:lnTo>
                    <a:cubicBezTo>
                      <a:pt x="0" y="21682"/>
                      <a:pt x="21682" y="0"/>
                      <a:pt x="48428" y="0"/>
                    </a:cubicBezTo>
                    <a:close/>
                  </a:path>
                </a:pathLst>
              </a:custGeom>
              <a:solidFill>
                <a:srgbClr val="74C69D"/>
              </a:solidFill>
            </p:spPr>
          </p:sp>
          <p:sp>
            <p:nvSpPr>
              <p:cNvPr name="TextBox 11" id="11"/>
              <p:cNvSpPr txBox="true"/>
              <p:nvPr/>
            </p:nvSpPr>
            <p:spPr>
              <a:xfrm>
                <a:off x="0" y="0"/>
                <a:ext cx="4654666" cy="1319496"/>
              </a:xfrm>
              <a:prstGeom prst="rect">
                <a:avLst/>
              </a:prstGeom>
            </p:spPr>
            <p:txBody>
              <a:bodyPr anchor="ctr" rtlCol="false" tIns="38053" lIns="38053" bIns="38053" rIns="38053"/>
              <a:lstStyle/>
              <a:p>
                <a:pPr algn="ctr">
                  <a:lnSpc>
                    <a:spcPts val="2085"/>
                  </a:lnSpc>
                </a:pPr>
              </a:p>
            </p:txBody>
          </p:sp>
        </p:grpSp>
        <p:sp>
          <p:nvSpPr>
            <p:cNvPr name="TextBox 12" id="12"/>
            <p:cNvSpPr txBox="true"/>
            <p:nvPr/>
          </p:nvSpPr>
          <p:spPr>
            <a:xfrm rot="0">
              <a:off x="296991" y="377527"/>
              <a:ext cx="11768899" cy="3127079"/>
            </a:xfrm>
            <a:prstGeom prst="rect">
              <a:avLst/>
            </a:prstGeom>
          </p:spPr>
          <p:txBody>
            <a:bodyPr anchor="t" rtlCol="false" tIns="0" lIns="0" bIns="0" rIns="0">
              <a:spAutoFit/>
            </a:bodyPr>
            <a:lstStyle/>
            <a:p>
              <a:pPr algn="l">
                <a:lnSpc>
                  <a:spcPts val="2667"/>
                </a:lnSpc>
              </a:pPr>
              <a:r>
                <a:rPr lang="en-US" sz="2299" spc="137" b="true">
                  <a:solidFill>
                    <a:srgbClr val="285741"/>
                  </a:solidFill>
                  <a:latin typeface="Balsamiq Sans Bold"/>
                  <a:ea typeface="Balsamiq Sans Bold"/>
                  <a:cs typeface="Balsamiq Sans Bold"/>
                  <a:sym typeface="Balsamiq Sans Bold"/>
                </a:rPr>
                <a:t>🔐 Login / Sign Up Screen</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S</a:t>
              </a:r>
              <a:r>
                <a:rPr lang="en-US" sz="2299" spc="137">
                  <a:solidFill>
                    <a:srgbClr val="FFFFFF"/>
                  </a:solidFill>
                  <a:latin typeface="Balsamiq Sans"/>
                  <a:ea typeface="Balsamiq Sans"/>
                  <a:cs typeface="Balsamiq Sans"/>
                  <a:sym typeface="Balsamiq Sans"/>
                </a:rPr>
                <a:t>imple form for n</a:t>
              </a:r>
              <a:r>
                <a:rPr lang="en-US" sz="2299" spc="137">
                  <a:solidFill>
                    <a:srgbClr val="FFFFFF"/>
                  </a:solidFill>
                  <a:latin typeface="Balsamiq Sans"/>
                  <a:ea typeface="Balsamiq Sans"/>
                  <a:cs typeface="Balsamiq Sans"/>
                  <a:sym typeface="Balsamiq Sans"/>
                </a:rPr>
                <a:t>ew users to create an account</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Fields f</a:t>
              </a:r>
              <a:r>
                <a:rPr lang="en-US" sz="2299" spc="137">
                  <a:solidFill>
                    <a:srgbClr val="FFFFFF"/>
                  </a:solidFill>
                  <a:latin typeface="Balsamiq Sans"/>
                  <a:ea typeface="Balsamiq Sans"/>
                  <a:cs typeface="Balsamiq Sans"/>
                  <a:sym typeface="Balsamiq Sans"/>
                </a:rPr>
                <a:t>or</a:t>
              </a:r>
              <a:r>
                <a:rPr lang="en-US" sz="2299" spc="137">
                  <a:solidFill>
                    <a:srgbClr val="FFFFFF"/>
                  </a:solidFill>
                  <a:latin typeface="Balsamiq Sans"/>
                  <a:ea typeface="Balsamiq Sans"/>
                  <a:cs typeface="Balsamiq Sans"/>
                  <a:sym typeface="Balsamiq Sans"/>
                </a:rPr>
                <a:t> name, email, password</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Clear button for login in or signing up for new account</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D</a:t>
              </a:r>
              <a:r>
                <a:rPr lang="en-US" sz="2299" spc="137">
                  <a:solidFill>
                    <a:srgbClr val="FFFFFF"/>
                  </a:solidFill>
                  <a:latin typeface="Balsamiq Sans"/>
                  <a:ea typeface="Balsamiq Sans"/>
                  <a:cs typeface="Balsamiq Sans"/>
                  <a:sym typeface="Balsamiq Sans"/>
                </a:rPr>
                <a:t>esigned to be fast and user-friendly for all age groups</a:t>
              </a:r>
            </a:p>
            <a:p>
              <a:pPr algn="l" marL="0" indent="0" lvl="0">
                <a:lnSpc>
                  <a:spcPts val="2667"/>
                </a:lnSpc>
              </a:pPr>
            </a:p>
          </p:txBody>
        </p:sp>
      </p:grpSp>
      <p:sp>
        <p:nvSpPr>
          <p:cNvPr name="Freeform 13" id="13"/>
          <p:cNvSpPr/>
          <p:nvPr/>
        </p:nvSpPr>
        <p:spPr>
          <a:xfrm flipH="false" flipV="false" rot="0">
            <a:off x="1191655" y="3770080"/>
            <a:ext cx="2931286" cy="6297748"/>
          </a:xfrm>
          <a:custGeom>
            <a:avLst/>
            <a:gdLst/>
            <a:ahLst/>
            <a:cxnLst/>
            <a:rect r="r" b="b" t="t" l="l"/>
            <a:pathLst>
              <a:path h="6297748" w="2931286">
                <a:moveTo>
                  <a:pt x="0" y="0"/>
                </a:moveTo>
                <a:lnTo>
                  <a:pt x="2931285" y="0"/>
                </a:lnTo>
                <a:lnTo>
                  <a:pt x="2931285" y="6297749"/>
                </a:lnTo>
                <a:lnTo>
                  <a:pt x="0" y="6297749"/>
                </a:lnTo>
                <a:lnTo>
                  <a:pt x="0" y="0"/>
                </a:lnTo>
                <a:close/>
              </a:path>
            </a:pathLst>
          </a:custGeom>
          <a:blipFill>
            <a:blip r:embed="rId8"/>
            <a:stretch>
              <a:fillRect l="-781" t="0" r="-781" b="0"/>
            </a:stretch>
          </a:blipFill>
        </p:spPr>
      </p:sp>
      <p:sp>
        <p:nvSpPr>
          <p:cNvPr name="Freeform 14" id="14"/>
          <p:cNvSpPr/>
          <p:nvPr/>
        </p:nvSpPr>
        <p:spPr>
          <a:xfrm flipH="false" flipV="false" rot="0">
            <a:off x="4289902" y="3770080"/>
            <a:ext cx="2931286" cy="6297748"/>
          </a:xfrm>
          <a:custGeom>
            <a:avLst/>
            <a:gdLst/>
            <a:ahLst/>
            <a:cxnLst/>
            <a:rect r="r" b="b" t="t" l="l"/>
            <a:pathLst>
              <a:path h="6297748" w="2931286">
                <a:moveTo>
                  <a:pt x="0" y="0"/>
                </a:moveTo>
                <a:lnTo>
                  <a:pt x="2931285" y="0"/>
                </a:lnTo>
                <a:lnTo>
                  <a:pt x="2931285" y="6297749"/>
                </a:lnTo>
                <a:lnTo>
                  <a:pt x="0" y="6297749"/>
                </a:lnTo>
                <a:lnTo>
                  <a:pt x="0" y="0"/>
                </a:lnTo>
                <a:close/>
              </a:path>
            </a:pathLst>
          </a:custGeom>
          <a:blipFill>
            <a:blip r:embed="rId9"/>
            <a:stretch>
              <a:fillRect l="0" t="0" r="0" b="0"/>
            </a:stretch>
          </a:blipFill>
        </p:spPr>
      </p:sp>
      <p:grpSp>
        <p:nvGrpSpPr>
          <p:cNvPr name="Group 15" id="15"/>
          <p:cNvGrpSpPr/>
          <p:nvPr/>
        </p:nvGrpSpPr>
        <p:grpSpPr>
          <a:xfrm rot="0">
            <a:off x="738563" y="679637"/>
            <a:ext cx="7548006" cy="3246219"/>
            <a:chOff x="0" y="0"/>
            <a:chExt cx="10064008" cy="4328291"/>
          </a:xfrm>
        </p:grpSpPr>
        <p:grpSp>
          <p:nvGrpSpPr>
            <p:cNvPr name="Group 16" id="16"/>
            <p:cNvGrpSpPr/>
            <p:nvPr/>
          </p:nvGrpSpPr>
          <p:grpSpPr>
            <a:xfrm rot="0">
              <a:off x="0" y="0"/>
              <a:ext cx="10064008" cy="4328291"/>
              <a:chOff x="0" y="0"/>
              <a:chExt cx="3789133" cy="1629616"/>
            </a:xfrm>
          </p:grpSpPr>
          <p:sp>
            <p:nvSpPr>
              <p:cNvPr name="Freeform 17" id="17"/>
              <p:cNvSpPr/>
              <p:nvPr/>
            </p:nvSpPr>
            <p:spPr>
              <a:xfrm flipH="false" flipV="false" rot="0">
                <a:off x="0" y="0"/>
                <a:ext cx="3789133" cy="1629616"/>
              </a:xfrm>
              <a:custGeom>
                <a:avLst/>
                <a:gdLst/>
                <a:ahLst/>
                <a:cxnLst/>
                <a:rect r="r" b="b" t="t" l="l"/>
                <a:pathLst>
                  <a:path h="1629616" w="3789133">
                    <a:moveTo>
                      <a:pt x="59490" y="0"/>
                    </a:moveTo>
                    <a:lnTo>
                      <a:pt x="3729643" y="0"/>
                    </a:lnTo>
                    <a:cubicBezTo>
                      <a:pt x="3745421" y="0"/>
                      <a:pt x="3760553" y="6268"/>
                      <a:pt x="3771709" y="17424"/>
                    </a:cubicBezTo>
                    <a:cubicBezTo>
                      <a:pt x="3782866" y="28581"/>
                      <a:pt x="3789133" y="43712"/>
                      <a:pt x="3789133" y="59490"/>
                    </a:cubicBezTo>
                    <a:lnTo>
                      <a:pt x="3789133" y="1570126"/>
                    </a:lnTo>
                    <a:cubicBezTo>
                      <a:pt x="3789133" y="1585904"/>
                      <a:pt x="3782866" y="1601036"/>
                      <a:pt x="3771709" y="1612192"/>
                    </a:cubicBezTo>
                    <a:cubicBezTo>
                      <a:pt x="3760553" y="1623349"/>
                      <a:pt x="3745421" y="1629616"/>
                      <a:pt x="3729643" y="1629616"/>
                    </a:cubicBezTo>
                    <a:lnTo>
                      <a:pt x="59490" y="1629616"/>
                    </a:lnTo>
                    <a:cubicBezTo>
                      <a:pt x="43712" y="1629616"/>
                      <a:pt x="28581" y="1623349"/>
                      <a:pt x="17424" y="1612192"/>
                    </a:cubicBezTo>
                    <a:cubicBezTo>
                      <a:pt x="6268" y="1601036"/>
                      <a:pt x="0" y="1585904"/>
                      <a:pt x="0" y="1570126"/>
                    </a:cubicBezTo>
                    <a:lnTo>
                      <a:pt x="0" y="59490"/>
                    </a:lnTo>
                    <a:cubicBezTo>
                      <a:pt x="0" y="43712"/>
                      <a:pt x="6268" y="28581"/>
                      <a:pt x="17424" y="17424"/>
                    </a:cubicBezTo>
                    <a:cubicBezTo>
                      <a:pt x="28581" y="6268"/>
                      <a:pt x="43712" y="0"/>
                      <a:pt x="59490" y="0"/>
                    </a:cubicBezTo>
                    <a:close/>
                  </a:path>
                </a:pathLst>
              </a:custGeom>
              <a:solidFill>
                <a:srgbClr val="74C69D"/>
              </a:solidFill>
            </p:spPr>
          </p:sp>
          <p:sp>
            <p:nvSpPr>
              <p:cNvPr name="TextBox 18" id="18"/>
              <p:cNvSpPr txBox="true"/>
              <p:nvPr/>
            </p:nvSpPr>
            <p:spPr>
              <a:xfrm>
                <a:off x="0" y="0"/>
                <a:ext cx="3789133" cy="1629616"/>
              </a:xfrm>
              <a:prstGeom prst="rect">
                <a:avLst/>
              </a:prstGeom>
            </p:spPr>
            <p:txBody>
              <a:bodyPr anchor="ctr" rtlCol="false" tIns="38053" lIns="38053" bIns="38053" rIns="38053"/>
              <a:lstStyle/>
              <a:p>
                <a:pPr algn="ctr">
                  <a:lnSpc>
                    <a:spcPts val="2085"/>
                  </a:lnSpc>
                </a:pPr>
              </a:p>
            </p:txBody>
          </p:sp>
        </p:grpSp>
        <p:sp>
          <p:nvSpPr>
            <p:cNvPr name="TextBox 19" id="19"/>
            <p:cNvSpPr txBox="true"/>
            <p:nvPr/>
          </p:nvSpPr>
          <p:spPr>
            <a:xfrm rot="0">
              <a:off x="191671" y="312213"/>
              <a:ext cx="9680667" cy="4016079"/>
            </a:xfrm>
            <a:prstGeom prst="rect">
              <a:avLst/>
            </a:prstGeom>
          </p:spPr>
          <p:txBody>
            <a:bodyPr anchor="t" rtlCol="false" tIns="0" lIns="0" bIns="0" rIns="0">
              <a:spAutoFit/>
            </a:bodyPr>
            <a:lstStyle/>
            <a:p>
              <a:pPr algn="l">
                <a:lnSpc>
                  <a:spcPts val="2667"/>
                </a:lnSpc>
              </a:pPr>
              <a:r>
                <a:rPr lang="en-US" sz="2299" spc="137" b="true">
                  <a:solidFill>
                    <a:srgbClr val="285741"/>
                  </a:solidFill>
                  <a:latin typeface="Balsamiq Sans Bold"/>
                  <a:ea typeface="Balsamiq Sans Bold"/>
                  <a:cs typeface="Balsamiq Sans Bold"/>
                  <a:sym typeface="Balsamiq Sans Bold"/>
                </a:rPr>
                <a:t>🏠 Home Screen</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F</a:t>
              </a:r>
              <a:r>
                <a:rPr lang="en-US" sz="2299" spc="137">
                  <a:solidFill>
                    <a:srgbClr val="FFFFFF"/>
                  </a:solidFill>
                  <a:latin typeface="Balsamiq Sans"/>
                  <a:ea typeface="Balsamiq Sans"/>
                  <a:cs typeface="Balsamiq Sans"/>
                  <a:sym typeface="Balsamiq Sans"/>
                </a:rPr>
                <a:t>riendly welcome </a:t>
              </a:r>
              <a:r>
                <a:rPr lang="en-US" sz="2299" spc="137">
                  <a:solidFill>
                    <a:srgbClr val="FFFFFF"/>
                  </a:solidFill>
                  <a:latin typeface="Balsamiq Sans"/>
                  <a:ea typeface="Balsamiq Sans"/>
                  <a:cs typeface="Balsamiq Sans"/>
                  <a:sym typeface="Balsamiq Sans"/>
                </a:rPr>
                <a:t>message and image</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“Book</a:t>
              </a:r>
              <a:r>
                <a:rPr lang="en-US" sz="2299" spc="137">
                  <a:solidFill>
                    <a:srgbClr val="FFFFFF"/>
                  </a:solidFill>
                  <a:latin typeface="Balsamiq Sans"/>
                  <a:ea typeface="Balsamiq Sans"/>
                  <a:cs typeface="Balsamiq Sans"/>
                  <a:sym typeface="Balsamiq Sans"/>
                </a:rPr>
                <a:t> Now” and “Contact Info” buttons</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Icons to explain available services</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Easy access navigation bar (Home &amp; Profile)</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Home page are scrollable, we set it to scroll with parent vertically.</a:t>
              </a:r>
            </a:p>
            <a:p>
              <a:pPr algn="l" marL="0" indent="0" lvl="0">
                <a:lnSpc>
                  <a:spcPts val="266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70913" y="2026140"/>
            <a:ext cx="9453319" cy="1055460"/>
          </a:xfrm>
          <a:prstGeom prst="rect">
            <a:avLst/>
          </a:prstGeom>
        </p:spPr>
        <p:txBody>
          <a:bodyPr anchor="t" rtlCol="false" tIns="0" lIns="0" bIns="0" rIns="0">
            <a:spAutoFit/>
          </a:bodyPr>
          <a:lstStyle/>
          <a:p>
            <a:pPr algn="ctr" marL="0" indent="0" lvl="0">
              <a:lnSpc>
                <a:spcPts val="7223"/>
              </a:lnSpc>
            </a:pPr>
            <a:r>
              <a:rPr lang="en-US" sz="6507" spc="-117">
                <a:solidFill>
                  <a:srgbClr val="3B7C5D"/>
                </a:solidFill>
                <a:latin typeface="Mango AC"/>
                <a:ea typeface="Mango AC"/>
                <a:cs typeface="Mango AC"/>
                <a:sym typeface="Mango AC"/>
              </a:rPr>
              <a:t>DESIGN PROCESS</a:t>
            </a:r>
          </a:p>
        </p:txBody>
      </p:sp>
      <p:sp>
        <p:nvSpPr>
          <p:cNvPr name="Freeform 3" id="3"/>
          <p:cNvSpPr/>
          <p:nvPr/>
        </p:nvSpPr>
        <p:spPr>
          <a:xfrm flipH="false" flipV="false" rot="5510098">
            <a:off x="-2144150" y="7328045"/>
            <a:ext cx="4863312" cy="4176370"/>
          </a:xfrm>
          <a:custGeom>
            <a:avLst/>
            <a:gdLst/>
            <a:ahLst/>
            <a:cxnLst/>
            <a:rect r="r" b="b" t="t" l="l"/>
            <a:pathLst>
              <a:path h="4176370" w="4863312">
                <a:moveTo>
                  <a:pt x="0" y="0"/>
                </a:moveTo>
                <a:lnTo>
                  <a:pt x="4863313" y="0"/>
                </a:lnTo>
                <a:lnTo>
                  <a:pt x="4863313" y="4176369"/>
                </a:lnTo>
                <a:lnTo>
                  <a:pt x="0" y="4176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2787" y="3455395"/>
            <a:ext cx="3219394" cy="6831605"/>
          </a:xfrm>
          <a:custGeom>
            <a:avLst/>
            <a:gdLst/>
            <a:ahLst/>
            <a:cxnLst/>
            <a:rect r="r" b="b" t="t" l="l"/>
            <a:pathLst>
              <a:path h="6831605" w="3219394">
                <a:moveTo>
                  <a:pt x="0" y="0"/>
                </a:moveTo>
                <a:lnTo>
                  <a:pt x="3219394" y="0"/>
                </a:lnTo>
                <a:lnTo>
                  <a:pt x="3219394" y="6831605"/>
                </a:lnTo>
                <a:lnTo>
                  <a:pt x="0" y="6831605"/>
                </a:lnTo>
                <a:lnTo>
                  <a:pt x="0" y="0"/>
                </a:lnTo>
                <a:close/>
              </a:path>
            </a:pathLst>
          </a:custGeom>
          <a:blipFill>
            <a:blip r:embed="rId4"/>
            <a:stretch>
              <a:fillRect l="0" t="0" r="0" b="0"/>
            </a:stretch>
          </a:blipFill>
        </p:spPr>
      </p:sp>
      <p:sp>
        <p:nvSpPr>
          <p:cNvPr name="Freeform 5" id="5"/>
          <p:cNvSpPr/>
          <p:nvPr/>
        </p:nvSpPr>
        <p:spPr>
          <a:xfrm flipH="false" flipV="false" rot="-6280581">
            <a:off x="13378568" y="-1109401"/>
            <a:ext cx="6480905" cy="5565477"/>
          </a:xfrm>
          <a:custGeom>
            <a:avLst/>
            <a:gdLst/>
            <a:ahLst/>
            <a:cxnLst/>
            <a:rect r="r" b="b" t="t" l="l"/>
            <a:pathLst>
              <a:path h="5565477" w="6480905">
                <a:moveTo>
                  <a:pt x="0" y="0"/>
                </a:moveTo>
                <a:lnTo>
                  <a:pt x="6480905" y="0"/>
                </a:lnTo>
                <a:lnTo>
                  <a:pt x="6480905" y="5565477"/>
                </a:lnTo>
                <a:lnTo>
                  <a:pt x="0" y="55654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517412" y="1327912"/>
            <a:ext cx="8183305" cy="3111998"/>
            <a:chOff x="0" y="0"/>
            <a:chExt cx="10911074" cy="4149331"/>
          </a:xfrm>
        </p:grpSpPr>
        <p:grpSp>
          <p:nvGrpSpPr>
            <p:cNvPr name="Group 7" id="7"/>
            <p:cNvGrpSpPr/>
            <p:nvPr/>
          </p:nvGrpSpPr>
          <p:grpSpPr>
            <a:xfrm rot="0">
              <a:off x="0" y="0"/>
              <a:ext cx="10911074" cy="4149331"/>
              <a:chOff x="0" y="0"/>
              <a:chExt cx="4108056" cy="1562237"/>
            </a:xfrm>
          </p:grpSpPr>
          <p:sp>
            <p:nvSpPr>
              <p:cNvPr name="Freeform 8" id="8"/>
              <p:cNvSpPr/>
              <p:nvPr/>
            </p:nvSpPr>
            <p:spPr>
              <a:xfrm flipH="false" flipV="false" rot="0">
                <a:off x="0" y="0"/>
                <a:ext cx="4108056" cy="1562237"/>
              </a:xfrm>
              <a:custGeom>
                <a:avLst/>
                <a:gdLst/>
                <a:ahLst/>
                <a:cxnLst/>
                <a:rect r="r" b="b" t="t" l="l"/>
                <a:pathLst>
                  <a:path h="1562237" w="4108056">
                    <a:moveTo>
                      <a:pt x="54872" y="0"/>
                    </a:moveTo>
                    <a:lnTo>
                      <a:pt x="4053185" y="0"/>
                    </a:lnTo>
                    <a:cubicBezTo>
                      <a:pt x="4083490" y="0"/>
                      <a:pt x="4108056" y="24567"/>
                      <a:pt x="4108056" y="54872"/>
                    </a:cubicBezTo>
                    <a:lnTo>
                      <a:pt x="4108056" y="1507365"/>
                    </a:lnTo>
                    <a:cubicBezTo>
                      <a:pt x="4108056" y="1537670"/>
                      <a:pt x="4083490" y="1562237"/>
                      <a:pt x="4053185" y="1562237"/>
                    </a:cubicBezTo>
                    <a:lnTo>
                      <a:pt x="54872" y="1562237"/>
                    </a:lnTo>
                    <a:cubicBezTo>
                      <a:pt x="40319" y="1562237"/>
                      <a:pt x="26362" y="1556456"/>
                      <a:pt x="16072" y="1546166"/>
                    </a:cubicBezTo>
                    <a:cubicBezTo>
                      <a:pt x="5781" y="1535875"/>
                      <a:pt x="0" y="1521918"/>
                      <a:pt x="0" y="1507365"/>
                    </a:cubicBezTo>
                    <a:lnTo>
                      <a:pt x="0" y="54872"/>
                    </a:lnTo>
                    <a:cubicBezTo>
                      <a:pt x="0" y="24567"/>
                      <a:pt x="24567" y="0"/>
                      <a:pt x="54872" y="0"/>
                    </a:cubicBezTo>
                    <a:close/>
                  </a:path>
                </a:pathLst>
              </a:custGeom>
              <a:solidFill>
                <a:srgbClr val="74C69D"/>
              </a:solidFill>
            </p:spPr>
          </p:sp>
          <p:sp>
            <p:nvSpPr>
              <p:cNvPr name="TextBox 9" id="9"/>
              <p:cNvSpPr txBox="true"/>
              <p:nvPr/>
            </p:nvSpPr>
            <p:spPr>
              <a:xfrm>
                <a:off x="0" y="0"/>
                <a:ext cx="4108056" cy="1562237"/>
              </a:xfrm>
              <a:prstGeom prst="rect">
                <a:avLst/>
              </a:prstGeom>
            </p:spPr>
            <p:txBody>
              <a:bodyPr anchor="ctr" rtlCol="false" tIns="38053" lIns="38053" bIns="38053" rIns="38053"/>
              <a:lstStyle/>
              <a:p>
                <a:pPr algn="ctr">
                  <a:lnSpc>
                    <a:spcPts val="2085"/>
                  </a:lnSpc>
                </a:pPr>
              </a:p>
            </p:txBody>
          </p:sp>
        </p:grpSp>
        <p:sp>
          <p:nvSpPr>
            <p:cNvPr name="TextBox 10" id="10"/>
            <p:cNvSpPr txBox="true"/>
            <p:nvPr/>
          </p:nvSpPr>
          <p:spPr>
            <a:xfrm rot="0">
              <a:off x="212660" y="184491"/>
              <a:ext cx="10698413" cy="3571579"/>
            </a:xfrm>
            <a:prstGeom prst="rect">
              <a:avLst/>
            </a:prstGeom>
          </p:spPr>
          <p:txBody>
            <a:bodyPr anchor="t" rtlCol="false" tIns="0" lIns="0" bIns="0" rIns="0">
              <a:spAutoFit/>
            </a:bodyPr>
            <a:lstStyle/>
            <a:p>
              <a:pPr algn="l">
                <a:lnSpc>
                  <a:spcPts val="2667"/>
                </a:lnSpc>
              </a:pPr>
              <a:r>
                <a:rPr lang="en-US" sz="2299" spc="137" b="true">
                  <a:solidFill>
                    <a:srgbClr val="285741"/>
                  </a:solidFill>
                  <a:latin typeface="Balsamiq Sans Bold"/>
                  <a:ea typeface="Balsamiq Sans Bold"/>
                  <a:cs typeface="Balsamiq Sans Bold"/>
                  <a:sym typeface="Balsamiq Sans Bold"/>
                </a:rPr>
                <a:t>📞 Contact Us Screen</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D</a:t>
              </a:r>
              <a:r>
                <a:rPr lang="en-US" sz="2299" spc="137">
                  <a:solidFill>
                    <a:srgbClr val="FFFFFF"/>
                  </a:solidFill>
                  <a:latin typeface="Balsamiq Sans"/>
                  <a:ea typeface="Balsamiq Sans"/>
                  <a:cs typeface="Balsamiq Sans"/>
                  <a:sym typeface="Balsamiq Sans"/>
                </a:rPr>
                <a:t>isplays clinic contact details in a clean, mini</a:t>
              </a:r>
              <a:r>
                <a:rPr lang="en-US" sz="2299" spc="137">
                  <a:solidFill>
                    <a:srgbClr val="FFFFFF"/>
                  </a:solidFill>
                  <a:latin typeface="Balsamiq Sans"/>
                  <a:ea typeface="Balsamiq Sans"/>
                  <a:cs typeface="Balsamiq Sans"/>
                  <a:sym typeface="Balsamiq Sans"/>
                </a:rPr>
                <a:t>mal layout</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Inc</a:t>
              </a:r>
              <a:r>
                <a:rPr lang="en-US" sz="2299" spc="137">
                  <a:solidFill>
                    <a:srgbClr val="FFFFFF"/>
                  </a:solidFill>
                  <a:latin typeface="Balsamiq Sans"/>
                  <a:ea typeface="Balsamiq Sans"/>
                  <a:cs typeface="Balsamiq Sans"/>
                  <a:sym typeface="Balsamiq Sans"/>
                </a:rPr>
                <a:t>ludes</a:t>
              </a:r>
              <a:r>
                <a:rPr lang="en-US" sz="2299" spc="137">
                  <a:solidFill>
                    <a:srgbClr val="FFFFFF"/>
                  </a:solidFill>
                  <a:latin typeface="Balsamiq Sans"/>
                  <a:ea typeface="Balsamiq Sans"/>
                  <a:cs typeface="Balsamiq Sans"/>
                  <a:sym typeface="Balsamiq Sans"/>
                </a:rPr>
                <a:t> a “Get Started” button for new patients</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When clicked, it takes the user to the First-Time Patient page</a:t>
              </a:r>
            </a:p>
            <a:p>
              <a:pPr algn="l" marL="0" indent="0" lvl="0">
                <a:lnSpc>
                  <a:spcPts val="2667"/>
                </a:lnSpc>
              </a:pPr>
            </a:p>
          </p:txBody>
        </p:sp>
      </p:grpSp>
      <p:sp>
        <p:nvSpPr>
          <p:cNvPr name="Freeform 11" id="11"/>
          <p:cNvSpPr/>
          <p:nvPr/>
        </p:nvSpPr>
        <p:spPr>
          <a:xfrm flipH="false" flipV="false" rot="0">
            <a:off x="16051015" y="563008"/>
            <a:ext cx="1810422" cy="1529807"/>
          </a:xfrm>
          <a:custGeom>
            <a:avLst/>
            <a:gdLst/>
            <a:ahLst/>
            <a:cxnLst/>
            <a:rect r="r" b="b" t="t" l="l"/>
            <a:pathLst>
              <a:path h="1529807" w="1810422">
                <a:moveTo>
                  <a:pt x="0" y="0"/>
                </a:moveTo>
                <a:lnTo>
                  <a:pt x="1810423" y="0"/>
                </a:lnTo>
                <a:lnTo>
                  <a:pt x="1810423" y="1529807"/>
                </a:lnTo>
                <a:lnTo>
                  <a:pt x="0" y="15298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7522275" y="4817409"/>
            <a:ext cx="7947423" cy="4879555"/>
            <a:chOff x="0" y="0"/>
            <a:chExt cx="10596564" cy="6506073"/>
          </a:xfrm>
        </p:grpSpPr>
        <p:grpSp>
          <p:nvGrpSpPr>
            <p:cNvPr name="Group 13" id="13"/>
            <p:cNvGrpSpPr/>
            <p:nvPr/>
          </p:nvGrpSpPr>
          <p:grpSpPr>
            <a:xfrm rot="0">
              <a:off x="0" y="0"/>
              <a:ext cx="10596564" cy="6506073"/>
              <a:chOff x="0" y="0"/>
              <a:chExt cx="3989642" cy="2449559"/>
            </a:xfrm>
          </p:grpSpPr>
          <p:sp>
            <p:nvSpPr>
              <p:cNvPr name="Freeform 14" id="14"/>
              <p:cNvSpPr/>
              <p:nvPr/>
            </p:nvSpPr>
            <p:spPr>
              <a:xfrm flipH="false" flipV="false" rot="0">
                <a:off x="0" y="0"/>
                <a:ext cx="3989642" cy="2449559"/>
              </a:xfrm>
              <a:custGeom>
                <a:avLst/>
                <a:gdLst/>
                <a:ahLst/>
                <a:cxnLst/>
                <a:rect r="r" b="b" t="t" l="l"/>
                <a:pathLst>
                  <a:path h="2449559" w="3989642">
                    <a:moveTo>
                      <a:pt x="56500" y="0"/>
                    </a:moveTo>
                    <a:lnTo>
                      <a:pt x="3933142" y="0"/>
                    </a:lnTo>
                    <a:cubicBezTo>
                      <a:pt x="3948127" y="0"/>
                      <a:pt x="3962498" y="5953"/>
                      <a:pt x="3973094" y="16549"/>
                    </a:cubicBezTo>
                    <a:cubicBezTo>
                      <a:pt x="3983689" y="27144"/>
                      <a:pt x="3989642" y="41515"/>
                      <a:pt x="3989642" y="56500"/>
                    </a:cubicBezTo>
                    <a:lnTo>
                      <a:pt x="3989642" y="2393058"/>
                    </a:lnTo>
                    <a:cubicBezTo>
                      <a:pt x="3989642" y="2408043"/>
                      <a:pt x="3983689" y="2422414"/>
                      <a:pt x="3973094" y="2433010"/>
                    </a:cubicBezTo>
                    <a:cubicBezTo>
                      <a:pt x="3962498" y="2443606"/>
                      <a:pt x="3948127" y="2449559"/>
                      <a:pt x="3933142" y="2449559"/>
                    </a:cubicBezTo>
                    <a:lnTo>
                      <a:pt x="56500" y="2449559"/>
                    </a:lnTo>
                    <a:cubicBezTo>
                      <a:pt x="41515" y="2449559"/>
                      <a:pt x="27144" y="2443606"/>
                      <a:pt x="16549" y="2433010"/>
                    </a:cubicBezTo>
                    <a:cubicBezTo>
                      <a:pt x="5953" y="2422414"/>
                      <a:pt x="0" y="2408043"/>
                      <a:pt x="0" y="2393058"/>
                    </a:cubicBezTo>
                    <a:lnTo>
                      <a:pt x="0" y="56500"/>
                    </a:lnTo>
                    <a:cubicBezTo>
                      <a:pt x="0" y="41515"/>
                      <a:pt x="5953" y="27144"/>
                      <a:pt x="16549" y="16549"/>
                    </a:cubicBezTo>
                    <a:cubicBezTo>
                      <a:pt x="27144" y="5953"/>
                      <a:pt x="41515" y="0"/>
                      <a:pt x="56500" y="0"/>
                    </a:cubicBezTo>
                    <a:close/>
                  </a:path>
                </a:pathLst>
              </a:custGeom>
              <a:solidFill>
                <a:srgbClr val="74C69D"/>
              </a:solidFill>
            </p:spPr>
          </p:sp>
          <p:sp>
            <p:nvSpPr>
              <p:cNvPr name="TextBox 15" id="15"/>
              <p:cNvSpPr txBox="true"/>
              <p:nvPr/>
            </p:nvSpPr>
            <p:spPr>
              <a:xfrm>
                <a:off x="0" y="0"/>
                <a:ext cx="3989642" cy="2449559"/>
              </a:xfrm>
              <a:prstGeom prst="rect">
                <a:avLst/>
              </a:prstGeom>
            </p:spPr>
            <p:txBody>
              <a:bodyPr anchor="ctr" rtlCol="false" tIns="38053" lIns="38053" bIns="38053" rIns="38053"/>
              <a:lstStyle/>
              <a:p>
                <a:pPr algn="ctr">
                  <a:lnSpc>
                    <a:spcPts val="2085"/>
                  </a:lnSpc>
                </a:pPr>
              </a:p>
            </p:txBody>
          </p:sp>
        </p:grpSp>
        <p:sp>
          <p:nvSpPr>
            <p:cNvPr name="TextBox 16" id="16"/>
            <p:cNvSpPr txBox="true"/>
            <p:nvPr/>
          </p:nvSpPr>
          <p:spPr>
            <a:xfrm rot="0">
              <a:off x="509118" y="267494"/>
              <a:ext cx="10087446" cy="6238579"/>
            </a:xfrm>
            <a:prstGeom prst="rect">
              <a:avLst/>
            </a:prstGeom>
          </p:spPr>
          <p:txBody>
            <a:bodyPr anchor="t" rtlCol="false" tIns="0" lIns="0" bIns="0" rIns="0">
              <a:spAutoFit/>
            </a:bodyPr>
            <a:lstStyle/>
            <a:p>
              <a:pPr algn="l">
                <a:lnSpc>
                  <a:spcPts val="2667"/>
                </a:lnSpc>
              </a:pPr>
              <a:r>
                <a:rPr lang="en-US" sz="2299" spc="137" b="true">
                  <a:solidFill>
                    <a:srgbClr val="285741"/>
                  </a:solidFill>
                  <a:latin typeface="Balsamiq Sans Bold"/>
                  <a:ea typeface="Balsamiq Sans Bold"/>
                  <a:cs typeface="Balsamiq Sans Bold"/>
                  <a:sym typeface="Balsamiq Sans Bold"/>
                </a:rPr>
                <a:t>🆕 First-Time Patient Page</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Provides a ste</a:t>
              </a:r>
              <a:r>
                <a:rPr lang="en-US" sz="2299" spc="137">
                  <a:solidFill>
                    <a:srgbClr val="FFFFFF"/>
                  </a:solidFill>
                  <a:latin typeface="Balsamiq Sans"/>
                  <a:ea typeface="Balsamiq Sans"/>
                  <a:cs typeface="Balsamiq Sans"/>
                  <a:sym typeface="Balsamiq Sans"/>
                </a:rPr>
                <a:t>p-by-step overview of </a:t>
              </a:r>
              <a:r>
                <a:rPr lang="en-US" sz="2299" spc="137">
                  <a:solidFill>
                    <a:srgbClr val="FFFFFF"/>
                  </a:solidFill>
                  <a:latin typeface="Balsamiq Sans"/>
                  <a:ea typeface="Balsamiq Sans"/>
                  <a:cs typeface="Balsamiq Sans"/>
                  <a:sym typeface="Balsamiq Sans"/>
                </a:rPr>
                <a:t>what to expect before a visit:</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Check-in process</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Filling out medical f</a:t>
              </a:r>
              <a:r>
                <a:rPr lang="en-US" sz="2299" spc="137">
                  <a:solidFill>
                    <a:srgbClr val="FFFFFF"/>
                  </a:solidFill>
                  <a:latin typeface="Balsamiq Sans"/>
                  <a:ea typeface="Balsamiq Sans"/>
                  <a:cs typeface="Balsamiq Sans"/>
                  <a:sym typeface="Balsamiq Sans"/>
                </a:rPr>
                <a:t>orms</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Meeting the dentist</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Includes a “Schedule Your Appointment” button</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Clicking this button takes the user to the Dentist Page to begin booking</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D</a:t>
              </a:r>
              <a:r>
                <a:rPr lang="en-US" sz="2299" spc="137">
                  <a:solidFill>
                    <a:srgbClr val="FFFFFF"/>
                  </a:solidFill>
                  <a:latin typeface="Balsamiq Sans"/>
                  <a:ea typeface="Balsamiq Sans"/>
                  <a:cs typeface="Balsamiq Sans"/>
                  <a:sym typeface="Balsamiq Sans"/>
                </a:rPr>
                <a:t>esigned to make first-time visitors feel confident and prepared</a:t>
              </a:r>
            </a:p>
            <a:p>
              <a:pPr algn="l" marL="0" indent="0" lvl="0">
                <a:lnSpc>
                  <a:spcPts val="2667"/>
                </a:lnSpc>
              </a:pPr>
            </a:p>
          </p:txBody>
        </p:sp>
      </p:grpSp>
      <p:sp>
        <p:nvSpPr>
          <p:cNvPr name="Freeform 17" id="17"/>
          <p:cNvSpPr/>
          <p:nvPr/>
        </p:nvSpPr>
        <p:spPr>
          <a:xfrm flipH="false" flipV="false" rot="0">
            <a:off x="14987975" y="3455395"/>
            <a:ext cx="3262091" cy="6831605"/>
          </a:xfrm>
          <a:custGeom>
            <a:avLst/>
            <a:gdLst/>
            <a:ahLst/>
            <a:cxnLst/>
            <a:rect r="r" b="b" t="t" l="l"/>
            <a:pathLst>
              <a:path h="6831605" w="3262091">
                <a:moveTo>
                  <a:pt x="0" y="0"/>
                </a:moveTo>
                <a:lnTo>
                  <a:pt x="3262091" y="0"/>
                </a:lnTo>
                <a:lnTo>
                  <a:pt x="3262091" y="6831605"/>
                </a:lnTo>
                <a:lnTo>
                  <a:pt x="0" y="6831605"/>
                </a:lnTo>
                <a:lnTo>
                  <a:pt x="0" y="0"/>
                </a:lnTo>
                <a:close/>
              </a:path>
            </a:pathLst>
          </a:custGeom>
          <a:blipFill>
            <a:blip r:embed="rId9"/>
            <a:stretch>
              <a:fillRect l="0" t="0" r="0" b="0"/>
            </a:stretch>
          </a:blipFill>
        </p:spPr>
      </p:sp>
      <p:sp>
        <p:nvSpPr>
          <p:cNvPr name="Freeform 18" id="18"/>
          <p:cNvSpPr/>
          <p:nvPr/>
        </p:nvSpPr>
        <p:spPr>
          <a:xfrm flipH="true" flipV="false" rot="0">
            <a:off x="5188331" y="7165065"/>
            <a:ext cx="2735595" cy="3121935"/>
          </a:xfrm>
          <a:custGeom>
            <a:avLst/>
            <a:gdLst/>
            <a:ahLst/>
            <a:cxnLst/>
            <a:rect r="r" b="b" t="t" l="l"/>
            <a:pathLst>
              <a:path h="3121935" w="2735595">
                <a:moveTo>
                  <a:pt x="2735595" y="0"/>
                </a:moveTo>
                <a:lnTo>
                  <a:pt x="0" y="0"/>
                </a:lnTo>
                <a:lnTo>
                  <a:pt x="0" y="3121935"/>
                </a:lnTo>
                <a:lnTo>
                  <a:pt x="2735595" y="3121935"/>
                </a:lnTo>
                <a:lnTo>
                  <a:pt x="273559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0354" y="617877"/>
            <a:ext cx="9453319" cy="1055460"/>
          </a:xfrm>
          <a:prstGeom prst="rect">
            <a:avLst/>
          </a:prstGeom>
        </p:spPr>
        <p:txBody>
          <a:bodyPr anchor="t" rtlCol="false" tIns="0" lIns="0" bIns="0" rIns="0">
            <a:spAutoFit/>
          </a:bodyPr>
          <a:lstStyle/>
          <a:p>
            <a:pPr algn="ctr" marL="0" indent="0" lvl="0">
              <a:lnSpc>
                <a:spcPts val="7223"/>
              </a:lnSpc>
            </a:pPr>
            <a:r>
              <a:rPr lang="en-US" sz="6507" spc="-117">
                <a:solidFill>
                  <a:srgbClr val="3B7C5D"/>
                </a:solidFill>
                <a:latin typeface="Mango AC"/>
                <a:ea typeface="Mango AC"/>
                <a:cs typeface="Mango AC"/>
                <a:sym typeface="Mango AC"/>
              </a:rPr>
              <a:t>DESIGN PROCESS</a:t>
            </a:r>
          </a:p>
        </p:txBody>
      </p:sp>
      <p:sp>
        <p:nvSpPr>
          <p:cNvPr name="Freeform 3" id="3"/>
          <p:cNvSpPr/>
          <p:nvPr/>
        </p:nvSpPr>
        <p:spPr>
          <a:xfrm flipH="false" flipV="false" rot="5510098">
            <a:off x="-2144150" y="7328045"/>
            <a:ext cx="4863312" cy="4176370"/>
          </a:xfrm>
          <a:custGeom>
            <a:avLst/>
            <a:gdLst/>
            <a:ahLst/>
            <a:cxnLst/>
            <a:rect r="r" b="b" t="t" l="l"/>
            <a:pathLst>
              <a:path h="4176370" w="4863312">
                <a:moveTo>
                  <a:pt x="0" y="0"/>
                </a:moveTo>
                <a:lnTo>
                  <a:pt x="4863313" y="0"/>
                </a:lnTo>
                <a:lnTo>
                  <a:pt x="4863313" y="4176369"/>
                </a:lnTo>
                <a:lnTo>
                  <a:pt x="0" y="4176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280581">
            <a:off x="13378568" y="-1109401"/>
            <a:ext cx="6480905" cy="5565477"/>
          </a:xfrm>
          <a:custGeom>
            <a:avLst/>
            <a:gdLst/>
            <a:ahLst/>
            <a:cxnLst/>
            <a:rect r="r" b="b" t="t" l="l"/>
            <a:pathLst>
              <a:path h="5565477" w="6480905">
                <a:moveTo>
                  <a:pt x="0" y="0"/>
                </a:moveTo>
                <a:lnTo>
                  <a:pt x="6480905" y="0"/>
                </a:lnTo>
                <a:lnTo>
                  <a:pt x="6480905" y="5565477"/>
                </a:lnTo>
                <a:lnTo>
                  <a:pt x="0" y="5565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872965" y="5513093"/>
            <a:ext cx="9094290" cy="4590053"/>
            <a:chOff x="0" y="0"/>
            <a:chExt cx="12125720" cy="6120070"/>
          </a:xfrm>
        </p:grpSpPr>
        <p:sp>
          <p:nvSpPr>
            <p:cNvPr name="Freeform 6" id="6"/>
            <p:cNvSpPr/>
            <p:nvPr/>
          </p:nvSpPr>
          <p:spPr>
            <a:xfrm flipH="false" flipV="false" rot="0">
              <a:off x="3115420" y="29"/>
              <a:ext cx="2937620" cy="6120042"/>
            </a:xfrm>
            <a:custGeom>
              <a:avLst/>
              <a:gdLst/>
              <a:ahLst/>
              <a:cxnLst/>
              <a:rect r="r" b="b" t="t" l="l"/>
              <a:pathLst>
                <a:path h="6120042" w="2937620">
                  <a:moveTo>
                    <a:pt x="0" y="0"/>
                  </a:moveTo>
                  <a:lnTo>
                    <a:pt x="2937620" y="0"/>
                  </a:lnTo>
                  <a:lnTo>
                    <a:pt x="2937620" y="6120041"/>
                  </a:lnTo>
                  <a:lnTo>
                    <a:pt x="0" y="6120041"/>
                  </a:lnTo>
                  <a:lnTo>
                    <a:pt x="0" y="0"/>
                  </a:lnTo>
                  <a:close/>
                </a:path>
              </a:pathLst>
            </a:custGeom>
            <a:blipFill>
              <a:blip r:embed="rId6"/>
              <a:stretch>
                <a:fillRect l="0" t="0" r="0" b="0"/>
              </a:stretch>
            </a:blipFill>
          </p:spPr>
        </p:sp>
        <p:sp>
          <p:nvSpPr>
            <p:cNvPr name="Freeform 7" id="7"/>
            <p:cNvSpPr/>
            <p:nvPr/>
          </p:nvSpPr>
          <p:spPr>
            <a:xfrm flipH="false" flipV="false" rot="0">
              <a:off x="0" y="29"/>
              <a:ext cx="2937620" cy="6120042"/>
            </a:xfrm>
            <a:custGeom>
              <a:avLst/>
              <a:gdLst/>
              <a:ahLst/>
              <a:cxnLst/>
              <a:rect r="r" b="b" t="t" l="l"/>
              <a:pathLst>
                <a:path h="6120042" w="2937620">
                  <a:moveTo>
                    <a:pt x="0" y="0"/>
                  </a:moveTo>
                  <a:lnTo>
                    <a:pt x="2937620" y="0"/>
                  </a:lnTo>
                  <a:lnTo>
                    <a:pt x="2937620" y="6120041"/>
                  </a:lnTo>
                  <a:lnTo>
                    <a:pt x="0" y="6120041"/>
                  </a:lnTo>
                  <a:lnTo>
                    <a:pt x="0" y="0"/>
                  </a:lnTo>
                  <a:close/>
                </a:path>
              </a:pathLst>
            </a:custGeom>
            <a:blipFill>
              <a:blip r:embed="rId7"/>
              <a:stretch>
                <a:fillRect l="0" t="0" r="0" b="0"/>
              </a:stretch>
            </a:blipFill>
          </p:spPr>
        </p:sp>
        <p:sp>
          <p:nvSpPr>
            <p:cNvPr name="Freeform 8" id="8"/>
            <p:cNvSpPr/>
            <p:nvPr/>
          </p:nvSpPr>
          <p:spPr>
            <a:xfrm flipH="false" flipV="false" rot="0">
              <a:off x="6141545" y="0"/>
              <a:ext cx="2899370" cy="6120042"/>
            </a:xfrm>
            <a:custGeom>
              <a:avLst/>
              <a:gdLst/>
              <a:ahLst/>
              <a:cxnLst/>
              <a:rect r="r" b="b" t="t" l="l"/>
              <a:pathLst>
                <a:path h="6120042" w="2899370">
                  <a:moveTo>
                    <a:pt x="0" y="0"/>
                  </a:moveTo>
                  <a:lnTo>
                    <a:pt x="2899369" y="0"/>
                  </a:lnTo>
                  <a:lnTo>
                    <a:pt x="2899369" y="6120042"/>
                  </a:lnTo>
                  <a:lnTo>
                    <a:pt x="0" y="6120042"/>
                  </a:lnTo>
                  <a:lnTo>
                    <a:pt x="0" y="0"/>
                  </a:lnTo>
                  <a:close/>
                </a:path>
              </a:pathLst>
            </a:custGeom>
            <a:blipFill>
              <a:blip r:embed="rId8"/>
              <a:stretch>
                <a:fillRect l="0" t="0" r="0" b="0"/>
              </a:stretch>
            </a:blipFill>
          </p:spPr>
        </p:sp>
        <p:sp>
          <p:nvSpPr>
            <p:cNvPr name="Freeform 9" id="9"/>
            <p:cNvSpPr/>
            <p:nvPr/>
          </p:nvSpPr>
          <p:spPr>
            <a:xfrm flipH="false" flipV="false" rot="0">
              <a:off x="9218714" y="29"/>
              <a:ext cx="2907006" cy="6120013"/>
            </a:xfrm>
            <a:custGeom>
              <a:avLst/>
              <a:gdLst/>
              <a:ahLst/>
              <a:cxnLst/>
              <a:rect r="r" b="b" t="t" l="l"/>
              <a:pathLst>
                <a:path h="6120013" w="2907006">
                  <a:moveTo>
                    <a:pt x="0" y="0"/>
                  </a:moveTo>
                  <a:lnTo>
                    <a:pt x="2907006" y="0"/>
                  </a:lnTo>
                  <a:lnTo>
                    <a:pt x="2907006" y="6120013"/>
                  </a:lnTo>
                  <a:lnTo>
                    <a:pt x="0" y="6120013"/>
                  </a:lnTo>
                  <a:lnTo>
                    <a:pt x="0" y="0"/>
                  </a:lnTo>
                  <a:close/>
                </a:path>
              </a:pathLst>
            </a:custGeom>
            <a:blipFill>
              <a:blip r:embed="rId9"/>
              <a:stretch>
                <a:fillRect l="0" t="0" r="0" b="0"/>
              </a:stretch>
            </a:blipFill>
          </p:spPr>
        </p:sp>
      </p:grpSp>
      <p:grpSp>
        <p:nvGrpSpPr>
          <p:cNvPr name="Group 10" id="10"/>
          <p:cNvGrpSpPr/>
          <p:nvPr/>
        </p:nvGrpSpPr>
        <p:grpSpPr>
          <a:xfrm rot="0">
            <a:off x="8872965" y="1028700"/>
            <a:ext cx="9019496" cy="4936347"/>
            <a:chOff x="0" y="0"/>
            <a:chExt cx="12025994" cy="6581797"/>
          </a:xfrm>
        </p:grpSpPr>
        <p:grpSp>
          <p:nvGrpSpPr>
            <p:cNvPr name="Group 11" id="11"/>
            <p:cNvGrpSpPr/>
            <p:nvPr/>
          </p:nvGrpSpPr>
          <p:grpSpPr>
            <a:xfrm rot="0">
              <a:off x="0" y="0"/>
              <a:ext cx="11833304" cy="6581797"/>
              <a:chOff x="0" y="0"/>
              <a:chExt cx="4455279" cy="2478069"/>
            </a:xfrm>
          </p:grpSpPr>
          <p:sp>
            <p:nvSpPr>
              <p:cNvPr name="Freeform 12" id="12"/>
              <p:cNvSpPr/>
              <p:nvPr/>
            </p:nvSpPr>
            <p:spPr>
              <a:xfrm flipH="false" flipV="false" rot="0">
                <a:off x="0" y="0"/>
                <a:ext cx="4455279" cy="2478069"/>
              </a:xfrm>
              <a:custGeom>
                <a:avLst/>
                <a:gdLst/>
                <a:ahLst/>
                <a:cxnLst/>
                <a:rect r="r" b="b" t="t" l="l"/>
                <a:pathLst>
                  <a:path h="2478069" w="4455279">
                    <a:moveTo>
                      <a:pt x="50595" y="0"/>
                    </a:moveTo>
                    <a:lnTo>
                      <a:pt x="4404684" y="0"/>
                    </a:lnTo>
                    <a:cubicBezTo>
                      <a:pt x="4418103" y="0"/>
                      <a:pt x="4430972" y="5331"/>
                      <a:pt x="4440460" y="14819"/>
                    </a:cubicBezTo>
                    <a:cubicBezTo>
                      <a:pt x="4449949" y="24307"/>
                      <a:pt x="4455279" y="37177"/>
                      <a:pt x="4455279" y="50595"/>
                    </a:cubicBezTo>
                    <a:lnTo>
                      <a:pt x="4455279" y="2427474"/>
                    </a:lnTo>
                    <a:cubicBezTo>
                      <a:pt x="4455279" y="2440892"/>
                      <a:pt x="4449949" y="2453761"/>
                      <a:pt x="4440460" y="2463250"/>
                    </a:cubicBezTo>
                    <a:cubicBezTo>
                      <a:pt x="4430972" y="2472738"/>
                      <a:pt x="4418103" y="2478069"/>
                      <a:pt x="4404684" y="2478069"/>
                    </a:cubicBezTo>
                    <a:lnTo>
                      <a:pt x="50595" y="2478069"/>
                    </a:lnTo>
                    <a:cubicBezTo>
                      <a:pt x="37177" y="2478069"/>
                      <a:pt x="24307" y="2472738"/>
                      <a:pt x="14819" y="2463250"/>
                    </a:cubicBezTo>
                    <a:cubicBezTo>
                      <a:pt x="5331" y="2453761"/>
                      <a:pt x="0" y="2440892"/>
                      <a:pt x="0" y="2427474"/>
                    </a:cubicBezTo>
                    <a:lnTo>
                      <a:pt x="0" y="50595"/>
                    </a:lnTo>
                    <a:cubicBezTo>
                      <a:pt x="0" y="37177"/>
                      <a:pt x="5331" y="24307"/>
                      <a:pt x="14819" y="14819"/>
                    </a:cubicBezTo>
                    <a:cubicBezTo>
                      <a:pt x="24307" y="5331"/>
                      <a:pt x="37177" y="0"/>
                      <a:pt x="50595" y="0"/>
                    </a:cubicBezTo>
                    <a:close/>
                  </a:path>
                </a:pathLst>
              </a:custGeom>
              <a:solidFill>
                <a:srgbClr val="74C69D"/>
              </a:solidFill>
            </p:spPr>
          </p:sp>
          <p:sp>
            <p:nvSpPr>
              <p:cNvPr name="TextBox 13" id="13"/>
              <p:cNvSpPr txBox="true"/>
              <p:nvPr/>
            </p:nvSpPr>
            <p:spPr>
              <a:xfrm>
                <a:off x="0" y="0"/>
                <a:ext cx="4455279" cy="2478069"/>
              </a:xfrm>
              <a:prstGeom prst="rect">
                <a:avLst/>
              </a:prstGeom>
            </p:spPr>
            <p:txBody>
              <a:bodyPr anchor="ctr" rtlCol="false" tIns="38053" lIns="38053" bIns="38053" rIns="38053"/>
              <a:lstStyle/>
              <a:p>
                <a:pPr algn="ctr">
                  <a:lnSpc>
                    <a:spcPts val="2085"/>
                  </a:lnSpc>
                </a:pPr>
              </a:p>
            </p:txBody>
          </p:sp>
        </p:grpSp>
        <p:sp>
          <p:nvSpPr>
            <p:cNvPr name="TextBox 14" id="14"/>
            <p:cNvSpPr txBox="true"/>
            <p:nvPr/>
          </p:nvSpPr>
          <p:spPr>
            <a:xfrm rot="0">
              <a:off x="257095" y="343218"/>
              <a:ext cx="11768899" cy="6238579"/>
            </a:xfrm>
            <a:prstGeom prst="rect">
              <a:avLst/>
            </a:prstGeom>
          </p:spPr>
          <p:txBody>
            <a:bodyPr anchor="t" rtlCol="false" tIns="0" lIns="0" bIns="0" rIns="0">
              <a:spAutoFit/>
            </a:bodyPr>
            <a:lstStyle/>
            <a:p>
              <a:pPr algn="l">
                <a:lnSpc>
                  <a:spcPts val="2667"/>
                </a:lnSpc>
              </a:pPr>
              <a:r>
                <a:rPr lang="en-US" sz="2299" spc="137">
                  <a:solidFill>
                    <a:srgbClr val="285741"/>
                  </a:solidFill>
                  <a:latin typeface="Balsamiq Sans"/>
                  <a:ea typeface="Balsamiq Sans"/>
                  <a:cs typeface="Balsamiq Sans"/>
                  <a:sym typeface="Balsamiq Sans"/>
                </a:rPr>
                <a:t>📅</a:t>
              </a:r>
              <a:r>
                <a:rPr lang="en-US" sz="2299" spc="137" b="true">
                  <a:solidFill>
                    <a:srgbClr val="285741"/>
                  </a:solidFill>
                  <a:latin typeface="Balsamiq Sans Bold"/>
                  <a:ea typeface="Balsamiq Sans Bold"/>
                  <a:cs typeface="Balsamiq Sans Bold"/>
                  <a:sym typeface="Balsamiq Sans Bold"/>
                </a:rPr>
                <a:t> Booking Appointment Page</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Users fill in the a</a:t>
              </a:r>
              <a:r>
                <a:rPr lang="en-US" sz="2299" spc="137">
                  <a:solidFill>
                    <a:srgbClr val="FFFFFF"/>
                  </a:solidFill>
                  <a:latin typeface="Balsamiq Sans"/>
                  <a:ea typeface="Balsamiq Sans"/>
                  <a:cs typeface="Balsamiq Sans"/>
                  <a:sym typeface="Balsamiq Sans"/>
                </a:rPr>
                <a:t>ppoin</a:t>
              </a:r>
              <a:r>
                <a:rPr lang="en-US" sz="2299" spc="137">
                  <a:solidFill>
                    <a:srgbClr val="FFFFFF"/>
                  </a:solidFill>
                  <a:latin typeface="Balsamiq Sans"/>
                  <a:ea typeface="Balsamiq Sans"/>
                  <a:cs typeface="Balsamiq Sans"/>
                  <a:sym typeface="Balsamiq Sans"/>
                </a:rPr>
                <a:t>tment form with the </a:t>
              </a:r>
            </a:p>
            <a:p>
              <a:pPr algn="l">
                <a:lnSpc>
                  <a:spcPts val="2667"/>
                </a:lnSpc>
              </a:pPr>
              <a:r>
                <a:rPr lang="en-US" sz="2299" spc="137">
                  <a:solidFill>
                    <a:srgbClr val="FFFFFF"/>
                  </a:solidFill>
                  <a:latin typeface="Balsamiq Sans"/>
                  <a:ea typeface="Balsamiq Sans"/>
                  <a:cs typeface="Balsamiq Sans"/>
                  <a:sym typeface="Balsamiq Sans"/>
                </a:rPr>
                <a:t>     </a:t>
              </a:r>
              <a:r>
                <a:rPr lang="en-US" sz="2299" spc="137">
                  <a:solidFill>
                    <a:srgbClr val="FFFFFF"/>
                  </a:solidFill>
                  <a:latin typeface="Balsamiq Sans"/>
                  <a:ea typeface="Balsamiq Sans"/>
                  <a:cs typeface="Balsamiq Sans"/>
                  <a:sym typeface="Balsamiq Sans"/>
                </a:rPr>
                <a:t>following details:</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a:t>
              </a:r>
              <a:r>
                <a:rPr lang="en-US" sz="2299" spc="137">
                  <a:solidFill>
                    <a:srgbClr val="FFFFFF"/>
                  </a:solidFill>
                  <a:latin typeface="Balsamiq Sans"/>
                  <a:ea typeface="Balsamiq Sans"/>
                  <a:cs typeface="Balsamiq Sans"/>
                  <a:sym typeface="Balsamiq Sans"/>
                </a:rPr>
                <a:t> Full Name</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Date of Bi</a:t>
              </a:r>
              <a:r>
                <a:rPr lang="en-US" sz="2299" spc="137">
                  <a:solidFill>
                    <a:srgbClr val="FFFFFF"/>
                  </a:solidFill>
                  <a:latin typeface="Balsamiq Sans"/>
                  <a:ea typeface="Balsamiq Sans"/>
                  <a:cs typeface="Balsamiq Sans"/>
                  <a:sym typeface="Balsamiq Sans"/>
                </a:rPr>
                <a:t>rth</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a:t>
              </a:r>
              <a:r>
                <a:rPr lang="en-US" sz="2299" spc="137">
                  <a:solidFill>
                    <a:srgbClr val="FFFFFF"/>
                  </a:solidFill>
                  <a:latin typeface="Balsamiq Sans"/>
                  <a:ea typeface="Balsamiq Sans"/>
                  <a:cs typeface="Balsamiq Sans"/>
                  <a:sym typeface="Balsamiq Sans"/>
                </a:rPr>
                <a:t> Email</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Phone Number</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Date Preference</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Time Selection</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Message (optional)</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After completing the form, users click the “Confirm Appointment” button at the bottom</a:t>
              </a:r>
            </a:p>
            <a:p>
              <a:pPr algn="l" marL="0" indent="0" lvl="0">
                <a:lnSpc>
                  <a:spcPts val="2667"/>
                </a:lnSpc>
              </a:pPr>
            </a:p>
          </p:txBody>
        </p:sp>
      </p:grpSp>
      <p:sp>
        <p:nvSpPr>
          <p:cNvPr name="Freeform 15" id="15"/>
          <p:cNvSpPr/>
          <p:nvPr/>
        </p:nvSpPr>
        <p:spPr>
          <a:xfrm flipH="false" flipV="false" rot="0">
            <a:off x="16156833" y="684552"/>
            <a:ext cx="1810422" cy="1529807"/>
          </a:xfrm>
          <a:custGeom>
            <a:avLst/>
            <a:gdLst/>
            <a:ahLst/>
            <a:cxnLst/>
            <a:rect r="r" b="b" t="t" l="l"/>
            <a:pathLst>
              <a:path h="1529807" w="1810422">
                <a:moveTo>
                  <a:pt x="0" y="0"/>
                </a:moveTo>
                <a:lnTo>
                  <a:pt x="1810422" y="0"/>
                </a:lnTo>
                <a:lnTo>
                  <a:pt x="1810422" y="1529807"/>
                </a:lnTo>
                <a:lnTo>
                  <a:pt x="0" y="15298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51971" y="2320408"/>
            <a:ext cx="3304789" cy="6831605"/>
          </a:xfrm>
          <a:custGeom>
            <a:avLst/>
            <a:gdLst/>
            <a:ahLst/>
            <a:cxnLst/>
            <a:rect r="r" b="b" t="t" l="l"/>
            <a:pathLst>
              <a:path h="6831605" w="3304789">
                <a:moveTo>
                  <a:pt x="0" y="0"/>
                </a:moveTo>
                <a:lnTo>
                  <a:pt x="3304789" y="0"/>
                </a:lnTo>
                <a:lnTo>
                  <a:pt x="3304789" y="6831605"/>
                </a:lnTo>
                <a:lnTo>
                  <a:pt x="0" y="6831605"/>
                </a:lnTo>
                <a:lnTo>
                  <a:pt x="0" y="0"/>
                </a:lnTo>
                <a:close/>
              </a:path>
            </a:pathLst>
          </a:custGeom>
          <a:blipFill>
            <a:blip r:embed="rId12"/>
            <a:stretch>
              <a:fillRect l="0" t="0" r="0" b="0"/>
            </a:stretch>
          </a:blipFill>
        </p:spPr>
      </p:sp>
      <p:grpSp>
        <p:nvGrpSpPr>
          <p:cNvPr name="Group 17" id="17"/>
          <p:cNvGrpSpPr/>
          <p:nvPr/>
        </p:nvGrpSpPr>
        <p:grpSpPr>
          <a:xfrm rot="0">
            <a:off x="3656760" y="2553416"/>
            <a:ext cx="4918608" cy="6365589"/>
            <a:chOff x="0" y="0"/>
            <a:chExt cx="6558144" cy="8487453"/>
          </a:xfrm>
        </p:grpSpPr>
        <p:grpSp>
          <p:nvGrpSpPr>
            <p:cNvPr name="Group 18" id="18"/>
            <p:cNvGrpSpPr/>
            <p:nvPr/>
          </p:nvGrpSpPr>
          <p:grpSpPr>
            <a:xfrm rot="0">
              <a:off x="0" y="0"/>
              <a:ext cx="6496121" cy="8487453"/>
              <a:chOff x="0" y="0"/>
              <a:chExt cx="2445812" cy="3195555"/>
            </a:xfrm>
          </p:grpSpPr>
          <p:sp>
            <p:nvSpPr>
              <p:cNvPr name="Freeform 19" id="19"/>
              <p:cNvSpPr/>
              <p:nvPr/>
            </p:nvSpPr>
            <p:spPr>
              <a:xfrm flipH="false" flipV="false" rot="0">
                <a:off x="0" y="0"/>
                <a:ext cx="2445812" cy="3195555"/>
              </a:xfrm>
              <a:custGeom>
                <a:avLst/>
                <a:gdLst/>
                <a:ahLst/>
                <a:cxnLst/>
                <a:rect r="r" b="b" t="t" l="l"/>
                <a:pathLst>
                  <a:path h="3195555" w="2445812">
                    <a:moveTo>
                      <a:pt x="92164" y="0"/>
                    </a:moveTo>
                    <a:lnTo>
                      <a:pt x="2353648" y="0"/>
                    </a:lnTo>
                    <a:cubicBezTo>
                      <a:pt x="2378091" y="0"/>
                      <a:pt x="2401533" y="9710"/>
                      <a:pt x="2418817" y="26994"/>
                    </a:cubicBezTo>
                    <a:cubicBezTo>
                      <a:pt x="2436101" y="44278"/>
                      <a:pt x="2445812" y="67721"/>
                      <a:pt x="2445812" y="92164"/>
                    </a:cubicBezTo>
                    <a:lnTo>
                      <a:pt x="2445812" y="3103391"/>
                    </a:lnTo>
                    <a:cubicBezTo>
                      <a:pt x="2445812" y="3154292"/>
                      <a:pt x="2404548" y="3195555"/>
                      <a:pt x="2353648" y="3195555"/>
                    </a:cubicBezTo>
                    <a:lnTo>
                      <a:pt x="92164" y="3195555"/>
                    </a:lnTo>
                    <a:cubicBezTo>
                      <a:pt x="41263" y="3195555"/>
                      <a:pt x="0" y="3154292"/>
                      <a:pt x="0" y="3103391"/>
                    </a:cubicBezTo>
                    <a:lnTo>
                      <a:pt x="0" y="92164"/>
                    </a:lnTo>
                    <a:cubicBezTo>
                      <a:pt x="0" y="41263"/>
                      <a:pt x="41263" y="0"/>
                      <a:pt x="92164" y="0"/>
                    </a:cubicBezTo>
                    <a:close/>
                  </a:path>
                </a:pathLst>
              </a:custGeom>
              <a:solidFill>
                <a:srgbClr val="74C69D"/>
              </a:solidFill>
            </p:spPr>
          </p:sp>
          <p:sp>
            <p:nvSpPr>
              <p:cNvPr name="TextBox 20" id="20"/>
              <p:cNvSpPr txBox="true"/>
              <p:nvPr/>
            </p:nvSpPr>
            <p:spPr>
              <a:xfrm>
                <a:off x="0" y="0"/>
                <a:ext cx="2445812" cy="3195555"/>
              </a:xfrm>
              <a:prstGeom prst="rect">
                <a:avLst/>
              </a:prstGeom>
            </p:spPr>
            <p:txBody>
              <a:bodyPr anchor="ctr" rtlCol="false" tIns="38053" lIns="38053" bIns="38053" rIns="38053"/>
              <a:lstStyle/>
              <a:p>
                <a:pPr algn="ctr">
                  <a:lnSpc>
                    <a:spcPts val="2085"/>
                  </a:lnSpc>
                </a:pPr>
              </a:p>
            </p:txBody>
          </p:sp>
        </p:grpSp>
        <p:sp>
          <p:nvSpPr>
            <p:cNvPr name="TextBox 21" id="21"/>
            <p:cNvSpPr txBox="true"/>
            <p:nvPr/>
          </p:nvSpPr>
          <p:spPr>
            <a:xfrm rot="0">
              <a:off x="274683" y="470874"/>
              <a:ext cx="6283461" cy="8016579"/>
            </a:xfrm>
            <a:prstGeom prst="rect">
              <a:avLst/>
            </a:prstGeom>
          </p:spPr>
          <p:txBody>
            <a:bodyPr anchor="t" rtlCol="false" tIns="0" lIns="0" bIns="0" rIns="0">
              <a:spAutoFit/>
            </a:bodyPr>
            <a:lstStyle/>
            <a:p>
              <a:pPr algn="l">
                <a:lnSpc>
                  <a:spcPts val="2667"/>
                </a:lnSpc>
              </a:pPr>
              <a:r>
                <a:rPr lang="en-US" sz="2299" spc="137">
                  <a:solidFill>
                    <a:srgbClr val="285741"/>
                  </a:solidFill>
                  <a:latin typeface="Balsamiq Sans"/>
                  <a:ea typeface="Balsamiq Sans"/>
                  <a:cs typeface="Balsamiq Sans"/>
                  <a:sym typeface="Balsamiq Sans"/>
                </a:rPr>
                <a:t>🔍 </a:t>
              </a:r>
              <a:r>
                <a:rPr lang="en-US" sz="2299" spc="137" b="true">
                  <a:solidFill>
                    <a:srgbClr val="285741"/>
                  </a:solidFill>
                  <a:latin typeface="Balsamiq Sans Bold"/>
                  <a:ea typeface="Balsamiq Sans Bold"/>
                  <a:cs typeface="Balsamiq Sans Bold"/>
                  <a:sym typeface="Balsamiq Sans Bold"/>
                </a:rPr>
                <a:t>Find Specialist Page</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Shows a scrol</a:t>
              </a:r>
              <a:r>
                <a:rPr lang="en-US" sz="2299" spc="137">
                  <a:solidFill>
                    <a:srgbClr val="FFFFFF"/>
                  </a:solidFill>
                  <a:latin typeface="Balsamiq Sans"/>
                  <a:ea typeface="Balsamiq Sans"/>
                  <a:cs typeface="Balsamiq Sans"/>
                  <a:sym typeface="Balsamiq Sans"/>
                </a:rPr>
                <a:t>lable list of dentists with:</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Profile photo</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a:t>
              </a:r>
              <a:r>
                <a:rPr lang="en-US" sz="2299" spc="137">
                  <a:solidFill>
                    <a:srgbClr val="FFFFFF"/>
                  </a:solidFill>
                  <a:latin typeface="Balsamiq Sans"/>
                  <a:ea typeface="Balsamiq Sans"/>
                  <a:cs typeface="Balsamiq Sans"/>
                  <a:sym typeface="Balsamiq Sans"/>
                </a:rPr>
                <a:t> Full name</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Position (</a:t>
              </a:r>
              <a:r>
                <a:rPr lang="en-US" sz="2299" spc="137">
                  <a:solidFill>
                    <a:srgbClr val="FFFFFF"/>
                  </a:solidFill>
                  <a:latin typeface="Balsamiq Sans"/>
                  <a:ea typeface="Balsamiq Sans"/>
                  <a:cs typeface="Balsamiq Sans"/>
                  <a:sym typeface="Balsamiq Sans"/>
                </a:rPr>
                <a:t>e.g., Orthodontist,</a:t>
              </a:r>
              <a:r>
                <a:rPr lang="en-US" sz="2299" spc="137">
                  <a:solidFill>
                    <a:srgbClr val="FFFFFF"/>
                  </a:solidFill>
                  <a:latin typeface="Balsamiq Sans"/>
                  <a:ea typeface="Balsamiq Sans"/>
                  <a:cs typeface="Balsamiq Sans"/>
                  <a:sym typeface="Balsamiq Sans"/>
                </a:rPr>
                <a:t> General Dentist)</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 Years of experience</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Us</a:t>
              </a:r>
              <a:r>
                <a:rPr lang="en-US" sz="2299" spc="137">
                  <a:solidFill>
                    <a:srgbClr val="FFFFFF"/>
                  </a:solidFill>
                  <a:latin typeface="Balsamiq Sans"/>
                  <a:ea typeface="Balsamiq Sans"/>
                  <a:cs typeface="Balsamiq Sans"/>
                  <a:sym typeface="Balsamiq Sans"/>
                </a:rPr>
                <a:t>ers can click on the dentist card or photo they want</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This action leads directly to the Appointment Form Page, making the booking process quick and simple</a:t>
              </a:r>
            </a:p>
            <a:p>
              <a:pPr algn="l" marL="0" indent="0" lvl="0">
                <a:lnSpc>
                  <a:spcPts val="2667"/>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962025"/>
            <a:ext cx="9453319" cy="1055460"/>
          </a:xfrm>
          <a:prstGeom prst="rect">
            <a:avLst/>
          </a:prstGeom>
        </p:spPr>
        <p:txBody>
          <a:bodyPr anchor="t" rtlCol="false" tIns="0" lIns="0" bIns="0" rIns="0">
            <a:spAutoFit/>
          </a:bodyPr>
          <a:lstStyle/>
          <a:p>
            <a:pPr algn="ctr" marL="0" indent="0" lvl="0">
              <a:lnSpc>
                <a:spcPts val="7223"/>
              </a:lnSpc>
            </a:pPr>
            <a:r>
              <a:rPr lang="en-US" sz="6507" spc="-117">
                <a:solidFill>
                  <a:srgbClr val="3B7C5D"/>
                </a:solidFill>
                <a:latin typeface="Mango AC"/>
                <a:ea typeface="Mango AC"/>
                <a:cs typeface="Mango AC"/>
                <a:sym typeface="Mango AC"/>
              </a:rPr>
              <a:t>DESIGN PROCESS</a:t>
            </a:r>
          </a:p>
        </p:txBody>
      </p:sp>
      <p:sp>
        <p:nvSpPr>
          <p:cNvPr name="Freeform 3" id="3"/>
          <p:cNvSpPr/>
          <p:nvPr/>
        </p:nvSpPr>
        <p:spPr>
          <a:xfrm flipH="false" flipV="false" rot="5510098">
            <a:off x="-1760529" y="6556047"/>
            <a:ext cx="4863312" cy="4176370"/>
          </a:xfrm>
          <a:custGeom>
            <a:avLst/>
            <a:gdLst/>
            <a:ahLst/>
            <a:cxnLst/>
            <a:rect r="r" b="b" t="t" l="l"/>
            <a:pathLst>
              <a:path h="4176370" w="4863312">
                <a:moveTo>
                  <a:pt x="0" y="0"/>
                </a:moveTo>
                <a:lnTo>
                  <a:pt x="4863313" y="0"/>
                </a:lnTo>
                <a:lnTo>
                  <a:pt x="4863313" y="4176369"/>
                </a:lnTo>
                <a:lnTo>
                  <a:pt x="0" y="4176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280581">
            <a:off x="13378568" y="-1109401"/>
            <a:ext cx="6480905" cy="5565477"/>
          </a:xfrm>
          <a:custGeom>
            <a:avLst/>
            <a:gdLst/>
            <a:ahLst/>
            <a:cxnLst/>
            <a:rect r="r" b="b" t="t" l="l"/>
            <a:pathLst>
              <a:path h="5565477" w="6480905">
                <a:moveTo>
                  <a:pt x="0" y="0"/>
                </a:moveTo>
                <a:lnTo>
                  <a:pt x="6480905" y="0"/>
                </a:lnTo>
                <a:lnTo>
                  <a:pt x="6480905" y="5565477"/>
                </a:lnTo>
                <a:lnTo>
                  <a:pt x="0" y="5565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497034" y="263797"/>
            <a:ext cx="1810422" cy="1529807"/>
          </a:xfrm>
          <a:custGeom>
            <a:avLst/>
            <a:gdLst/>
            <a:ahLst/>
            <a:cxnLst/>
            <a:rect r="r" b="b" t="t" l="l"/>
            <a:pathLst>
              <a:path h="1529807" w="1810422">
                <a:moveTo>
                  <a:pt x="0" y="0"/>
                </a:moveTo>
                <a:lnTo>
                  <a:pt x="1810423" y="0"/>
                </a:lnTo>
                <a:lnTo>
                  <a:pt x="1810423" y="1529806"/>
                </a:lnTo>
                <a:lnTo>
                  <a:pt x="0" y="1529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91810" y="2995521"/>
            <a:ext cx="3304789" cy="6831605"/>
          </a:xfrm>
          <a:custGeom>
            <a:avLst/>
            <a:gdLst/>
            <a:ahLst/>
            <a:cxnLst/>
            <a:rect r="r" b="b" t="t" l="l"/>
            <a:pathLst>
              <a:path h="6831605" w="3304789">
                <a:moveTo>
                  <a:pt x="0" y="0"/>
                </a:moveTo>
                <a:lnTo>
                  <a:pt x="3304789" y="0"/>
                </a:lnTo>
                <a:lnTo>
                  <a:pt x="3304789" y="6831605"/>
                </a:lnTo>
                <a:lnTo>
                  <a:pt x="0" y="6831605"/>
                </a:lnTo>
                <a:lnTo>
                  <a:pt x="0" y="0"/>
                </a:lnTo>
                <a:close/>
              </a:path>
            </a:pathLst>
          </a:custGeom>
          <a:blipFill>
            <a:blip r:embed="rId8"/>
            <a:stretch>
              <a:fillRect l="0" t="0" r="0" b="0"/>
            </a:stretch>
          </a:blipFill>
        </p:spPr>
      </p:sp>
      <p:sp>
        <p:nvSpPr>
          <p:cNvPr name="Freeform 7" id="7"/>
          <p:cNvSpPr/>
          <p:nvPr/>
        </p:nvSpPr>
        <p:spPr>
          <a:xfrm flipH="false" flipV="false" rot="0">
            <a:off x="10618644" y="6694619"/>
            <a:ext cx="4010327" cy="3514049"/>
          </a:xfrm>
          <a:custGeom>
            <a:avLst/>
            <a:gdLst/>
            <a:ahLst/>
            <a:cxnLst/>
            <a:rect r="r" b="b" t="t" l="l"/>
            <a:pathLst>
              <a:path h="3514049" w="4010327">
                <a:moveTo>
                  <a:pt x="0" y="0"/>
                </a:moveTo>
                <a:lnTo>
                  <a:pt x="4010327" y="0"/>
                </a:lnTo>
                <a:lnTo>
                  <a:pt x="4010327" y="3514049"/>
                </a:lnTo>
                <a:lnTo>
                  <a:pt x="0" y="3514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115221" y="6694619"/>
            <a:ext cx="2621468" cy="1645425"/>
          </a:xfrm>
          <a:custGeom>
            <a:avLst/>
            <a:gdLst/>
            <a:ahLst/>
            <a:cxnLst/>
            <a:rect r="r" b="b" t="t" l="l"/>
            <a:pathLst>
              <a:path h="1645425" w="2621468">
                <a:moveTo>
                  <a:pt x="0" y="0"/>
                </a:moveTo>
                <a:lnTo>
                  <a:pt x="2621468" y="0"/>
                </a:lnTo>
                <a:lnTo>
                  <a:pt x="2621468" y="1645425"/>
                </a:lnTo>
                <a:lnTo>
                  <a:pt x="0" y="16454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3796599" y="2995521"/>
            <a:ext cx="5076366" cy="6590164"/>
            <a:chOff x="0" y="0"/>
            <a:chExt cx="2548359" cy="3308292"/>
          </a:xfrm>
        </p:grpSpPr>
        <p:sp>
          <p:nvSpPr>
            <p:cNvPr name="Freeform 10" id="10"/>
            <p:cNvSpPr/>
            <p:nvPr/>
          </p:nvSpPr>
          <p:spPr>
            <a:xfrm flipH="false" flipV="false" rot="0">
              <a:off x="0" y="0"/>
              <a:ext cx="2548359" cy="3308292"/>
            </a:xfrm>
            <a:custGeom>
              <a:avLst/>
              <a:gdLst/>
              <a:ahLst/>
              <a:cxnLst/>
              <a:rect r="r" b="b" t="t" l="l"/>
              <a:pathLst>
                <a:path h="3308292" w="2548359">
                  <a:moveTo>
                    <a:pt x="88455" y="0"/>
                  </a:moveTo>
                  <a:lnTo>
                    <a:pt x="2459903" y="0"/>
                  </a:lnTo>
                  <a:cubicBezTo>
                    <a:pt x="2483363" y="0"/>
                    <a:pt x="2505862" y="9319"/>
                    <a:pt x="2522451" y="25908"/>
                  </a:cubicBezTo>
                  <a:cubicBezTo>
                    <a:pt x="2539039" y="42497"/>
                    <a:pt x="2548359" y="64995"/>
                    <a:pt x="2548359" y="88455"/>
                  </a:cubicBezTo>
                  <a:lnTo>
                    <a:pt x="2548359" y="3219837"/>
                  </a:lnTo>
                  <a:cubicBezTo>
                    <a:pt x="2548359" y="3243297"/>
                    <a:pt x="2539039" y="3265796"/>
                    <a:pt x="2522451" y="3282384"/>
                  </a:cubicBezTo>
                  <a:cubicBezTo>
                    <a:pt x="2505862" y="3298973"/>
                    <a:pt x="2483363" y="3308292"/>
                    <a:pt x="2459903" y="3308292"/>
                  </a:cubicBezTo>
                  <a:lnTo>
                    <a:pt x="88455" y="3308292"/>
                  </a:lnTo>
                  <a:cubicBezTo>
                    <a:pt x="64995" y="3308292"/>
                    <a:pt x="42497" y="3298973"/>
                    <a:pt x="25908" y="3282384"/>
                  </a:cubicBezTo>
                  <a:cubicBezTo>
                    <a:pt x="9319" y="3265796"/>
                    <a:pt x="0" y="3243297"/>
                    <a:pt x="0" y="3219837"/>
                  </a:cubicBezTo>
                  <a:lnTo>
                    <a:pt x="0" y="88455"/>
                  </a:lnTo>
                  <a:cubicBezTo>
                    <a:pt x="0" y="64995"/>
                    <a:pt x="9319" y="42497"/>
                    <a:pt x="25908" y="25908"/>
                  </a:cubicBezTo>
                  <a:cubicBezTo>
                    <a:pt x="42497" y="9319"/>
                    <a:pt x="64995" y="0"/>
                    <a:pt x="88455" y="0"/>
                  </a:cubicBezTo>
                  <a:close/>
                </a:path>
              </a:pathLst>
            </a:custGeom>
            <a:solidFill>
              <a:srgbClr val="74C69D"/>
            </a:solidFill>
          </p:spPr>
        </p:sp>
        <p:sp>
          <p:nvSpPr>
            <p:cNvPr name="TextBox 11" id="11"/>
            <p:cNvSpPr txBox="true"/>
            <p:nvPr/>
          </p:nvSpPr>
          <p:spPr>
            <a:xfrm>
              <a:off x="0" y="0"/>
              <a:ext cx="2548359" cy="3308292"/>
            </a:xfrm>
            <a:prstGeom prst="rect">
              <a:avLst/>
            </a:prstGeom>
          </p:spPr>
          <p:txBody>
            <a:bodyPr anchor="ctr" rtlCol="false" tIns="38053" lIns="38053" bIns="38053" rIns="38053"/>
            <a:lstStyle/>
            <a:p>
              <a:pPr algn="ctr">
                <a:lnSpc>
                  <a:spcPts val="2085"/>
                </a:lnSpc>
              </a:pPr>
            </a:p>
          </p:txBody>
        </p:sp>
      </p:grpSp>
      <p:sp>
        <p:nvSpPr>
          <p:cNvPr name="TextBox 12" id="12"/>
          <p:cNvSpPr txBox="true"/>
          <p:nvPr/>
        </p:nvSpPr>
        <p:spPr>
          <a:xfrm rot="0">
            <a:off x="4057220" y="3238419"/>
            <a:ext cx="4555124" cy="6345809"/>
          </a:xfrm>
          <a:prstGeom prst="rect">
            <a:avLst/>
          </a:prstGeom>
        </p:spPr>
        <p:txBody>
          <a:bodyPr anchor="t" rtlCol="false" tIns="0" lIns="0" bIns="0" rIns="0">
            <a:spAutoFit/>
          </a:bodyPr>
          <a:lstStyle/>
          <a:p>
            <a:pPr algn="l">
              <a:lnSpc>
                <a:spcPts val="2667"/>
              </a:lnSpc>
            </a:pPr>
            <a:r>
              <a:rPr lang="en-US" sz="2299" spc="137">
                <a:solidFill>
                  <a:srgbClr val="285741"/>
                </a:solidFill>
                <a:latin typeface="Balsamiq Sans"/>
                <a:ea typeface="Balsamiq Sans"/>
                <a:cs typeface="Balsamiq Sans"/>
                <a:sym typeface="Balsamiq Sans"/>
              </a:rPr>
              <a:t>✅ </a:t>
            </a:r>
            <a:r>
              <a:rPr lang="en-US" sz="2299" spc="137" b="true">
                <a:solidFill>
                  <a:srgbClr val="285741"/>
                </a:solidFill>
                <a:latin typeface="Balsamiq Sans Bold"/>
                <a:ea typeface="Balsamiq Sans Bold"/>
                <a:cs typeface="Balsamiq Sans Bold"/>
                <a:sym typeface="Balsamiq Sans Bold"/>
              </a:rPr>
              <a:t>Confirm Appointment Page</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Displays a succ</a:t>
            </a:r>
            <a:r>
              <a:rPr lang="en-US" sz="2299" spc="137">
                <a:solidFill>
                  <a:srgbClr val="FFFFFF"/>
                </a:solidFill>
                <a:latin typeface="Balsamiq Sans"/>
                <a:ea typeface="Balsamiq Sans"/>
                <a:cs typeface="Balsamiq Sans"/>
                <a:sym typeface="Balsamiq Sans"/>
              </a:rPr>
              <a:t>ess message:</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"You have submitted your appointment request</a:t>
            </a:r>
            <a:r>
              <a:rPr lang="en-US" sz="2299" spc="137">
                <a:solidFill>
                  <a:srgbClr val="FFFFFF"/>
                </a:solidFill>
                <a:latin typeface="Balsamiq Sans"/>
                <a:ea typeface="Balsamiq Sans"/>
                <a:cs typeface="Balsamiq Sans"/>
                <a:sym typeface="Balsamiq Sans"/>
              </a:rPr>
              <a:t> successfully."</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 "We will send you an </a:t>
            </a:r>
            <a:r>
              <a:rPr lang="en-US" sz="2299" spc="137">
                <a:solidFill>
                  <a:srgbClr val="FFFFFF"/>
                </a:solidFill>
                <a:latin typeface="Balsamiq Sans"/>
                <a:ea typeface="Balsamiq Sans"/>
                <a:cs typeface="Balsamiq Sans"/>
                <a:sym typeface="Balsamiq Sans"/>
              </a:rPr>
              <a:t>email to confirm the</a:t>
            </a:r>
            <a:r>
              <a:rPr lang="en-US" sz="2299" spc="137">
                <a:solidFill>
                  <a:srgbClr val="FFFFFF"/>
                </a:solidFill>
                <a:latin typeface="Balsamiq Sans"/>
                <a:ea typeface="Balsamiq Sans"/>
                <a:cs typeface="Balsamiq Sans"/>
                <a:sym typeface="Balsamiq Sans"/>
              </a:rPr>
              <a:t> appointment."</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 "Please don't forget to check your email."</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Includes a “Go Back to Home Page” button</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Cl</a:t>
            </a:r>
            <a:r>
              <a:rPr lang="en-US" sz="2299" spc="137">
                <a:solidFill>
                  <a:srgbClr val="FFFFFF"/>
                </a:solidFill>
                <a:latin typeface="Balsamiq Sans"/>
                <a:ea typeface="Balsamiq Sans"/>
                <a:cs typeface="Balsamiq Sans"/>
                <a:sym typeface="Balsamiq Sans"/>
              </a:rPr>
              <a:t>icking it takes the user back to the Home screen for further browsing or booking</a:t>
            </a:r>
          </a:p>
          <a:p>
            <a:pPr algn="l" marL="0" indent="0" lvl="0">
              <a:lnSpc>
                <a:spcPts val="2667"/>
              </a:lnSpc>
            </a:pPr>
          </a:p>
        </p:txBody>
      </p:sp>
      <p:sp>
        <p:nvSpPr>
          <p:cNvPr name="Freeform 13" id="13"/>
          <p:cNvSpPr/>
          <p:nvPr/>
        </p:nvSpPr>
        <p:spPr>
          <a:xfrm flipH="false" flipV="false" rot="0">
            <a:off x="14877022" y="5337513"/>
            <a:ext cx="3050448" cy="6613437"/>
          </a:xfrm>
          <a:custGeom>
            <a:avLst/>
            <a:gdLst/>
            <a:ahLst/>
            <a:cxnLst/>
            <a:rect r="r" b="b" t="t" l="l"/>
            <a:pathLst>
              <a:path h="6613437" w="3050448">
                <a:moveTo>
                  <a:pt x="0" y="0"/>
                </a:moveTo>
                <a:lnTo>
                  <a:pt x="3050447" y="0"/>
                </a:lnTo>
                <a:lnTo>
                  <a:pt x="3050447" y="6613437"/>
                </a:lnTo>
                <a:lnTo>
                  <a:pt x="0" y="6613437"/>
                </a:lnTo>
                <a:lnTo>
                  <a:pt x="0" y="0"/>
                </a:lnTo>
                <a:close/>
              </a:path>
            </a:pathLst>
          </a:custGeom>
          <a:blipFill>
            <a:blip r:embed="rId13"/>
            <a:stretch>
              <a:fillRect l="0" t="0" r="0" b="0"/>
            </a:stretch>
          </a:blipFill>
        </p:spPr>
      </p:sp>
      <p:grpSp>
        <p:nvGrpSpPr>
          <p:cNvPr name="Group 14" id="14"/>
          <p:cNvGrpSpPr/>
          <p:nvPr/>
        </p:nvGrpSpPr>
        <p:grpSpPr>
          <a:xfrm rot="0">
            <a:off x="9710494" y="2009020"/>
            <a:ext cx="8216976" cy="4470183"/>
            <a:chOff x="0" y="0"/>
            <a:chExt cx="4124959" cy="2244052"/>
          </a:xfrm>
        </p:grpSpPr>
        <p:sp>
          <p:nvSpPr>
            <p:cNvPr name="Freeform 15" id="15"/>
            <p:cNvSpPr/>
            <p:nvPr/>
          </p:nvSpPr>
          <p:spPr>
            <a:xfrm flipH="false" flipV="false" rot="0">
              <a:off x="0" y="0"/>
              <a:ext cx="4124959" cy="2244052"/>
            </a:xfrm>
            <a:custGeom>
              <a:avLst/>
              <a:gdLst/>
              <a:ahLst/>
              <a:cxnLst/>
              <a:rect r="r" b="b" t="t" l="l"/>
              <a:pathLst>
                <a:path h="2244052" w="4124959">
                  <a:moveTo>
                    <a:pt x="54647" y="0"/>
                  </a:moveTo>
                  <a:lnTo>
                    <a:pt x="4070312" y="0"/>
                  </a:lnTo>
                  <a:cubicBezTo>
                    <a:pt x="4084805" y="0"/>
                    <a:pt x="4098705" y="5757"/>
                    <a:pt x="4108953" y="16006"/>
                  </a:cubicBezTo>
                  <a:cubicBezTo>
                    <a:pt x="4119201" y="26254"/>
                    <a:pt x="4124959" y="40154"/>
                    <a:pt x="4124959" y="54647"/>
                  </a:cubicBezTo>
                  <a:lnTo>
                    <a:pt x="4124959" y="2189405"/>
                  </a:lnTo>
                  <a:cubicBezTo>
                    <a:pt x="4124959" y="2219586"/>
                    <a:pt x="4100492" y="2244052"/>
                    <a:pt x="4070312" y="2244052"/>
                  </a:cubicBezTo>
                  <a:lnTo>
                    <a:pt x="54647" y="2244052"/>
                  </a:lnTo>
                  <a:cubicBezTo>
                    <a:pt x="40154" y="2244052"/>
                    <a:pt x="26254" y="2238295"/>
                    <a:pt x="16006" y="2228047"/>
                  </a:cubicBezTo>
                  <a:cubicBezTo>
                    <a:pt x="5757" y="2217798"/>
                    <a:pt x="0" y="2203899"/>
                    <a:pt x="0" y="2189405"/>
                  </a:cubicBezTo>
                  <a:lnTo>
                    <a:pt x="0" y="54647"/>
                  </a:lnTo>
                  <a:cubicBezTo>
                    <a:pt x="0" y="40154"/>
                    <a:pt x="5757" y="26254"/>
                    <a:pt x="16006" y="16006"/>
                  </a:cubicBezTo>
                  <a:cubicBezTo>
                    <a:pt x="26254" y="5757"/>
                    <a:pt x="40154" y="0"/>
                    <a:pt x="54647" y="0"/>
                  </a:cubicBezTo>
                  <a:close/>
                </a:path>
              </a:pathLst>
            </a:custGeom>
            <a:solidFill>
              <a:srgbClr val="74C69D"/>
            </a:solidFill>
          </p:spPr>
        </p:sp>
        <p:sp>
          <p:nvSpPr>
            <p:cNvPr name="TextBox 16" id="16"/>
            <p:cNvSpPr txBox="true"/>
            <p:nvPr/>
          </p:nvSpPr>
          <p:spPr>
            <a:xfrm>
              <a:off x="0" y="0"/>
              <a:ext cx="4124959" cy="2244052"/>
            </a:xfrm>
            <a:prstGeom prst="rect">
              <a:avLst/>
            </a:prstGeom>
          </p:spPr>
          <p:txBody>
            <a:bodyPr anchor="ctr" rtlCol="false" tIns="38053" lIns="38053" bIns="38053" rIns="38053"/>
            <a:lstStyle/>
            <a:p>
              <a:pPr algn="ctr">
                <a:lnSpc>
                  <a:spcPts val="2085"/>
                </a:lnSpc>
              </a:pPr>
            </a:p>
          </p:txBody>
        </p:sp>
      </p:grpSp>
      <p:sp>
        <p:nvSpPr>
          <p:cNvPr name="TextBox 17" id="17"/>
          <p:cNvSpPr txBox="true"/>
          <p:nvPr/>
        </p:nvSpPr>
        <p:spPr>
          <a:xfrm rot="0">
            <a:off x="10027567" y="2349060"/>
            <a:ext cx="8260433" cy="4345559"/>
          </a:xfrm>
          <a:prstGeom prst="rect">
            <a:avLst/>
          </a:prstGeom>
        </p:spPr>
        <p:txBody>
          <a:bodyPr anchor="t" rtlCol="false" tIns="0" lIns="0" bIns="0" rIns="0">
            <a:spAutoFit/>
          </a:bodyPr>
          <a:lstStyle/>
          <a:p>
            <a:pPr algn="l">
              <a:lnSpc>
                <a:spcPts val="2667"/>
              </a:lnSpc>
            </a:pPr>
            <a:r>
              <a:rPr lang="en-US" sz="2299" spc="137">
                <a:solidFill>
                  <a:srgbClr val="285741"/>
                </a:solidFill>
                <a:latin typeface="Balsamiq Sans"/>
                <a:ea typeface="Balsamiq Sans"/>
                <a:cs typeface="Balsamiq Sans"/>
                <a:sym typeface="Balsamiq Sans"/>
              </a:rPr>
              <a:t>👤</a:t>
            </a:r>
            <a:r>
              <a:rPr lang="en-US" sz="2299" spc="137" b="true">
                <a:solidFill>
                  <a:srgbClr val="285741"/>
                </a:solidFill>
                <a:latin typeface="Balsamiq Sans Bold"/>
                <a:ea typeface="Balsamiq Sans Bold"/>
                <a:cs typeface="Balsamiq Sans Bold"/>
                <a:sym typeface="Balsamiq Sans Bold"/>
              </a:rPr>
              <a:t> Profile Page</a:t>
            </a:r>
          </a:p>
          <a:p>
            <a:pPr algn="l">
              <a:lnSpc>
                <a:spcPts val="2667"/>
              </a:lnSpc>
            </a:pP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Shows:</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User ID</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Profile </a:t>
            </a:r>
            <a:r>
              <a:rPr lang="en-US" sz="2299" spc="137">
                <a:solidFill>
                  <a:srgbClr val="FFFFFF"/>
                </a:solidFill>
                <a:latin typeface="Balsamiq Sans"/>
                <a:ea typeface="Balsamiq Sans"/>
                <a:cs typeface="Balsamiq Sans"/>
                <a:sym typeface="Balsamiq Sans"/>
              </a:rPr>
              <a:t>pho</a:t>
            </a:r>
            <a:r>
              <a:rPr lang="en-US" sz="2299" spc="137">
                <a:solidFill>
                  <a:srgbClr val="FFFFFF"/>
                </a:solidFill>
                <a:latin typeface="Balsamiq Sans"/>
                <a:ea typeface="Balsamiq Sans"/>
                <a:cs typeface="Balsamiq Sans"/>
                <a:sym typeface="Balsamiq Sans"/>
              </a:rPr>
              <a:t>to (with option to edit)</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Current email, mobile number, and password</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Users can:</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C</a:t>
            </a:r>
            <a:r>
              <a:rPr lang="en-US" sz="2299" spc="137">
                <a:solidFill>
                  <a:srgbClr val="FFFFFF"/>
                </a:solidFill>
                <a:latin typeface="Balsamiq Sans"/>
                <a:ea typeface="Balsamiq Sans"/>
                <a:cs typeface="Balsamiq Sans"/>
                <a:sym typeface="Balsamiq Sans"/>
              </a:rPr>
              <a:t>hange</a:t>
            </a:r>
            <a:r>
              <a:rPr lang="en-US" sz="2299" spc="137">
                <a:solidFill>
                  <a:srgbClr val="FFFFFF"/>
                </a:solidFill>
                <a:latin typeface="Balsamiq Sans"/>
                <a:ea typeface="Balsamiq Sans"/>
                <a:cs typeface="Balsamiq Sans"/>
                <a:sym typeface="Balsamiq Sans"/>
              </a:rPr>
              <a:t> email</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Change</a:t>
            </a:r>
            <a:r>
              <a:rPr lang="en-US" sz="2299" spc="137">
                <a:solidFill>
                  <a:srgbClr val="FFFFFF"/>
                </a:solidFill>
                <a:latin typeface="Balsamiq Sans"/>
                <a:ea typeface="Balsamiq Sans"/>
                <a:cs typeface="Balsamiq Sans"/>
                <a:sym typeface="Balsamiq Sans"/>
              </a:rPr>
              <a:t> mobile number</a:t>
            </a:r>
          </a:p>
          <a:p>
            <a:pPr algn="l" marL="993138" indent="-331046" lvl="2">
              <a:lnSpc>
                <a:spcPts val="2667"/>
              </a:lnSpc>
              <a:buFont typeface="Arial"/>
              <a:buChar char="⚬"/>
            </a:pPr>
            <a:r>
              <a:rPr lang="en-US" sz="2299" spc="137">
                <a:solidFill>
                  <a:srgbClr val="FFFFFF"/>
                </a:solidFill>
                <a:latin typeface="Balsamiq Sans"/>
                <a:ea typeface="Balsamiq Sans"/>
                <a:cs typeface="Balsamiq Sans"/>
                <a:sym typeface="Balsamiq Sans"/>
              </a:rPr>
              <a:t>Ch</a:t>
            </a:r>
            <a:r>
              <a:rPr lang="en-US" sz="2299" spc="137">
                <a:solidFill>
                  <a:srgbClr val="FFFFFF"/>
                </a:solidFill>
                <a:latin typeface="Balsamiq Sans"/>
                <a:ea typeface="Balsamiq Sans"/>
                <a:cs typeface="Balsamiq Sans"/>
                <a:sym typeface="Balsamiq Sans"/>
              </a:rPr>
              <a:t>ange password</a:t>
            </a:r>
          </a:p>
          <a:p>
            <a:pPr algn="l" marL="496569" indent="-248284" lvl="1">
              <a:lnSpc>
                <a:spcPts val="2667"/>
              </a:lnSpc>
              <a:buFont typeface="Arial"/>
              <a:buChar char="•"/>
            </a:pPr>
            <a:r>
              <a:rPr lang="en-US" sz="2299" spc="137">
                <a:solidFill>
                  <a:srgbClr val="FFFFFF"/>
                </a:solidFill>
                <a:latin typeface="Balsamiq Sans"/>
                <a:ea typeface="Balsamiq Sans"/>
                <a:cs typeface="Balsamiq Sans"/>
                <a:sym typeface="Balsamiq Sans"/>
              </a:rPr>
              <a:t>Designed to let users easily manage and update their personal information</a:t>
            </a:r>
          </a:p>
          <a:p>
            <a:pPr algn="l" marL="0" indent="0" lvl="0">
              <a:lnSpc>
                <a:spcPts val="266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DAGmEiTHAeY</dc:identifier>
  <dcterms:modified xsi:type="dcterms:W3CDTF">2011-08-01T06:04:30Z</dcterms:modified>
  <cp:revision>1</cp:revision>
  <dc:title>NEW SMILE Dental Clinic App</dc:title>
</cp:coreProperties>
</file>